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7" r:id="rId2"/>
    <p:sldId id="499" r:id="rId3"/>
    <p:sldId id="458" r:id="rId4"/>
    <p:sldId id="500" r:id="rId5"/>
    <p:sldId id="459" r:id="rId6"/>
    <p:sldId id="540" r:id="rId7"/>
    <p:sldId id="490" r:id="rId8"/>
    <p:sldId id="469" r:id="rId9"/>
    <p:sldId id="485" r:id="rId10"/>
    <p:sldId id="468" r:id="rId11"/>
    <p:sldId id="524" r:id="rId12"/>
    <p:sldId id="453" r:id="rId13"/>
    <p:sldId id="462" r:id="rId14"/>
    <p:sldId id="543" r:id="rId15"/>
    <p:sldId id="282" r:id="rId16"/>
    <p:sldId id="287" r:id="rId17"/>
    <p:sldId id="289" r:id="rId18"/>
    <p:sldId id="544" r:id="rId19"/>
    <p:sldId id="541" r:id="rId20"/>
    <p:sldId id="472" r:id="rId21"/>
    <p:sldId id="477" r:id="rId22"/>
    <p:sldId id="412" r:id="rId23"/>
    <p:sldId id="452" r:id="rId24"/>
    <p:sldId id="496" r:id="rId25"/>
    <p:sldId id="483" r:id="rId26"/>
    <p:sldId id="454" r:id="rId27"/>
    <p:sldId id="478" r:id="rId28"/>
    <p:sldId id="484" r:id="rId29"/>
    <p:sldId id="542" r:id="rId30"/>
    <p:sldId id="482" r:id="rId31"/>
    <p:sldId id="497" r:id="rId32"/>
    <p:sldId id="479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31" autoAdjust="0"/>
    <p:restoredTop sz="94660"/>
  </p:normalViewPr>
  <p:slideViewPr>
    <p:cSldViewPr snapToObjects="1">
      <p:cViewPr varScale="1">
        <p:scale>
          <a:sx n="108" d="100"/>
          <a:sy n="108" d="100"/>
        </p:scale>
        <p:origin x="1400" y="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5F08-BF35-C84B-8E3E-8261DEB4346D}" type="datetimeFigureOut">
              <a:rPr lang="en-US" smtClean="0"/>
              <a:pPr/>
              <a:t>1/29/23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E7BF63-151A-AD48-8783-D6609CCBEC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d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jpeg>
</file>

<file path=ppt/media/image30.png>
</file>

<file path=ppt/media/image31.png>
</file>

<file path=ppt/media/image32.png>
</file>

<file path=ppt/media/image33.gif>
</file>

<file path=ppt/media/image33.pdf>
</file>

<file path=ppt/media/image34.jpeg>
</file>

<file path=ppt/media/image35.jpeg>
</file>

<file path=ppt/media/image36.jpeg>
</file>

<file path=ppt/media/image37.png>
</file>

<file path=ppt/media/image38.png>
</file>

<file path=ppt/media/image39.png>
</file>

<file path=ppt/media/image40.png>
</file>

<file path=ppt/media/image41.jpeg>
</file>

<file path=ppt/media/image6.png>
</file>

<file path=ppt/media/image7.png>
</file>

<file path=ppt/media/image8.jpeg>
</file>

<file path=ppt/media/image9.pd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881E2-7B08-DD49-A6FB-7AABB3232958}" type="datetimeFigureOut">
              <a:rPr lang="en-US" smtClean="0"/>
              <a:pPr/>
              <a:t>1/29/23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ADE16-447A-DB44-B65B-31857D027F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ADE16-447A-DB44-B65B-31857D027FCD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ADE16-447A-DB44-B65B-31857D027FCD}" type="slidenum">
              <a:rPr lang="en-US" smtClean="0"/>
              <a:pPr/>
              <a:t>31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A68E3FE-A7E6-6B41-B8B6-3076443EBE85}" type="slidenum">
              <a:rPr lang="fi-FI"/>
              <a:pPr/>
              <a:t>13</a:t>
            </a:fld>
            <a:endParaRPr lang="fi-FI"/>
          </a:p>
        </p:txBody>
      </p:sp>
      <p:sp>
        <p:nvSpPr>
          <p:cNvPr id="5120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95325"/>
            <a:ext cx="4570413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4" name="Google Shape;3304;g39b8d43e7beee52b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5" name="Google Shape;3305;g39b8d43e7beee52b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Tritium cell is missing in the picture. It was stored in a special designed container until we were ready to get beam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g1653993018b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0" name="Google Shape;3370;g1653993018b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8" name="Google Shape;3408;g1207bb89acf_0_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9" name="Google Shape;3409;g1207bb89acf_0_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]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10EA47A-183E-BB4E-84AE-26ED0481C188}" type="slidenum">
              <a:rPr lang="en-US"/>
              <a:pPr/>
              <a:t>20</a:t>
            </a:fld>
            <a:endParaRPr lang="en-US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1413" y="688975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1625"/>
          </a:xfrm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67BFE-305B-4C4F-BEAE-EA3CBD098256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ADE16-447A-DB44-B65B-31857D027FCD}" type="slidenum">
              <a:rPr lang="en-US" smtClean="0"/>
              <a:pPr/>
              <a:t>25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67BFE-305B-4C4F-BEAE-EA3CBD098256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173675D-B4CF-0141-8B2C-5BBEB0ABA5B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173675D-B4CF-0141-8B2C-5BBEB0ABA5B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July 12, 2007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err="1"/>
              <a:t>Idaykis</a:t>
            </a:r>
            <a:r>
              <a:rPr lang="en-US" dirty="0"/>
              <a:t> Rodriguez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fld id="{3F9E2579-0AD2-1A45-BE87-AAEC8FEDC4D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2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525" cy="763500"/>
          </a:xfrm>
          <a:prstGeom prst="rect">
            <a:avLst/>
          </a:prstGeom>
        </p:spPr>
        <p:txBody>
          <a:bodyPr spcFirstLastPara="1" wrap="square" lIns="117825" tIns="117825" rIns="117825" bIns="1178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>
            <a:endParaRPr/>
          </a:p>
        </p:txBody>
      </p:sp>
      <p:sp>
        <p:nvSpPr>
          <p:cNvPr id="1442" name="Google Shape;1442;p2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25" cy="4555200"/>
          </a:xfrm>
          <a:prstGeom prst="rect">
            <a:avLst/>
          </a:prstGeom>
        </p:spPr>
        <p:txBody>
          <a:bodyPr spcFirstLastPara="1" wrap="square" lIns="117825" tIns="117825" rIns="117825" bIns="117825" anchor="t" anchorCtr="0">
            <a:noAutofit/>
          </a:bodyPr>
          <a:lstStyle>
            <a:lvl1pPr marL="342900" lvl="0" indent="-280988" rtl="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marL="685800" lvl="1" indent="-257175" rtl="0">
              <a:spcBef>
                <a:spcPts val="1575"/>
              </a:spcBef>
              <a:spcAft>
                <a:spcPts val="0"/>
              </a:spcAft>
              <a:buSzPts val="1800"/>
              <a:buChar char="○"/>
              <a:defRPr/>
            </a:lvl2pPr>
            <a:lvl3pPr marL="1028700" lvl="2" indent="-257175" rtl="0">
              <a:spcBef>
                <a:spcPts val="1575"/>
              </a:spcBef>
              <a:spcAft>
                <a:spcPts val="0"/>
              </a:spcAft>
              <a:buSzPts val="1800"/>
              <a:buChar char="■"/>
              <a:defRPr/>
            </a:lvl3pPr>
            <a:lvl4pPr marL="1371600" lvl="3" indent="-257175" rtl="0">
              <a:spcBef>
                <a:spcPts val="1575"/>
              </a:spcBef>
              <a:spcAft>
                <a:spcPts val="0"/>
              </a:spcAft>
              <a:buSzPts val="1800"/>
              <a:buChar char="●"/>
              <a:defRPr/>
            </a:lvl4pPr>
            <a:lvl5pPr marL="1714500" lvl="4" indent="-257175" rtl="0">
              <a:spcBef>
                <a:spcPts val="1575"/>
              </a:spcBef>
              <a:spcAft>
                <a:spcPts val="0"/>
              </a:spcAft>
              <a:buSzPts val="1800"/>
              <a:buChar char="○"/>
              <a:defRPr/>
            </a:lvl5pPr>
            <a:lvl6pPr marL="2057400" lvl="5" indent="-257175" rtl="0">
              <a:spcBef>
                <a:spcPts val="1575"/>
              </a:spcBef>
              <a:spcAft>
                <a:spcPts val="0"/>
              </a:spcAft>
              <a:buSzPts val="1800"/>
              <a:buChar char="■"/>
              <a:defRPr/>
            </a:lvl6pPr>
            <a:lvl7pPr marL="2400300" lvl="6" indent="-257175" rtl="0">
              <a:spcBef>
                <a:spcPts val="1575"/>
              </a:spcBef>
              <a:spcAft>
                <a:spcPts val="0"/>
              </a:spcAft>
              <a:buSzPts val="1800"/>
              <a:buChar char="●"/>
              <a:defRPr/>
            </a:lvl7pPr>
            <a:lvl8pPr marL="2743200" lvl="7" indent="-257175" rtl="0">
              <a:spcBef>
                <a:spcPts val="1575"/>
              </a:spcBef>
              <a:spcAft>
                <a:spcPts val="0"/>
              </a:spcAft>
              <a:buSzPts val="1800"/>
              <a:buChar char="○"/>
              <a:defRPr/>
            </a:lvl8pPr>
            <a:lvl9pPr marL="3086100" lvl="8" indent="-257175" rtl="0">
              <a:spcBef>
                <a:spcPts val="1575"/>
              </a:spcBef>
              <a:spcAft>
                <a:spcPts val="1575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443" name="Google Shape;1443;p24"/>
          <p:cNvSpPr txBox="1">
            <a:spLocks noGrp="1"/>
          </p:cNvSpPr>
          <p:nvPr>
            <p:ph type="sldNum" idx="12"/>
          </p:nvPr>
        </p:nvSpPr>
        <p:spPr>
          <a:xfrm>
            <a:off x="8490250" y="6241346"/>
            <a:ext cx="548775" cy="525000"/>
          </a:xfrm>
          <a:prstGeom prst="rect">
            <a:avLst/>
          </a:prstGeom>
        </p:spPr>
        <p:txBody>
          <a:bodyPr spcFirstLastPara="1" wrap="square" lIns="117825" tIns="117825" rIns="117825" bIns="1178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8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173675D-B4CF-0141-8B2C-5BBEB0ABA5B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173675D-B4CF-0141-8B2C-5BBEB0ABA5B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38400" y="6437671"/>
            <a:ext cx="4038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Trieste 2008: Short-Range Structure of Nuclei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173675D-B4CF-0141-8B2C-5BBEB0ABA5B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 descr="JLab_logo_white2.jpg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083878" y="6550222"/>
            <a:ext cx="1060121" cy="307777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0" y="6551711"/>
            <a:ext cx="17732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i="1" dirty="0">
                <a:solidFill>
                  <a:schemeClr val="tx1"/>
                </a:solidFill>
              </a:rPr>
              <a:t>Douglas Higinbotham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A2C71A-EE7B-CB04-D2C9-66B3589E04A4}"/>
              </a:ext>
            </a:extLst>
          </p:cNvPr>
          <p:cNvSpPr txBox="1"/>
          <p:nvPr userDrawn="1"/>
        </p:nvSpPr>
        <p:spPr>
          <a:xfrm>
            <a:off x="4373869" y="659410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- </a:t>
            </a:r>
            <a:fld id="{7F2A98C7-C3B7-4C4A-AA3E-65E9B67B0187}" type="slidenum">
              <a:rPr lang="en-US" sz="1400" smtClean="0"/>
              <a:t>‹#›</a:t>
            </a:fld>
            <a:r>
              <a:rPr lang="en-US" sz="1400" dirty="0"/>
              <a:t> -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0000F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aps.org/prc/50th" TargetMode="External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9.pd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d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d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image" Target="../media/image3.emf"/><Relationship Id="rId7" Type="http://schemas.openxmlformats.org/officeDocument/2006/relationships/oleObject" Target="../embeddings/oleObject4.bin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oleObject" Target="../embeddings/oleObject7.bin"/><Relationship Id="rId5" Type="http://schemas.openxmlformats.org/officeDocument/2006/relationships/oleObject" Target="../embeddings/oleObject3.bin"/><Relationship Id="rId10" Type="http://schemas.openxmlformats.org/officeDocument/2006/relationships/oleObject" Target="../embeddings/oleObject6.bin"/><Relationship Id="rId4" Type="http://schemas.openxmlformats.org/officeDocument/2006/relationships/oleObject" Target="../embeddings/oleObject2.bin"/><Relationship Id="rId9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ucleonimage_hire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905000"/>
            <a:ext cx="9144000" cy="1870458"/>
          </a:xfrm>
        </p:spPr>
        <p:txBody>
          <a:bodyPr>
            <a:norm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</a:rPr>
              <a:t>Short-Range Correlation Results from Inclusive Electron Scattering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5903152"/>
            <a:ext cx="3657600" cy="95484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by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C495F3-9AA4-D0F6-F48D-78BB31A2BE07}"/>
              </a:ext>
            </a:extLst>
          </p:cNvPr>
          <p:cNvSpPr txBox="1"/>
          <p:nvPr/>
        </p:nvSpPr>
        <p:spPr>
          <a:xfrm>
            <a:off x="3622175" y="5903152"/>
            <a:ext cx="22044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Presented by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Douglas Higinbotham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Jefferson Lab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3FCF9E-21DD-0137-BB96-CA258103FA9D}"/>
              </a:ext>
            </a:extLst>
          </p:cNvPr>
          <p:cNvSpPr txBox="1"/>
          <p:nvPr/>
        </p:nvSpPr>
        <p:spPr>
          <a:xfrm>
            <a:off x="381000" y="3105834"/>
            <a:ext cx="85215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NOTE:  Modern interpretation of the inclusive Results Lean Heavily On Other Reactions</a:t>
            </a:r>
          </a:p>
          <a:p>
            <a:r>
              <a:rPr lang="en-US" sz="1600" dirty="0">
                <a:solidFill>
                  <a:schemeClr val="bg1"/>
                </a:solidFill>
              </a:rPr>
              <a:t>This Does Not Lesson The Importance Of The Inclusive, Just Whole Is Greater Then the Sum Of Parts 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915400" cy="863600"/>
          </a:xfrm>
        </p:spPr>
        <p:txBody>
          <a:bodyPr>
            <a:normAutofit/>
          </a:bodyPr>
          <a:lstStyle/>
          <a:p>
            <a:r>
              <a:rPr lang="en-US" dirty="0"/>
              <a:t>A Toy Model Momentum Distribution</a:t>
            </a:r>
          </a:p>
        </p:txBody>
      </p:sp>
      <p:pic>
        <p:nvPicPr>
          <p:cNvPr id="20483" name="Picture 2" descr="Momentum-Distribution.eps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81200" y="863600"/>
            <a:ext cx="5410200" cy="50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Box 3"/>
          <p:cNvSpPr txBox="1">
            <a:spLocks noChangeArrowheads="1"/>
          </p:cNvSpPr>
          <p:nvPr/>
        </p:nvSpPr>
        <p:spPr bwMode="auto">
          <a:xfrm>
            <a:off x="831850" y="6092825"/>
            <a:ext cx="74803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400" i="1">
                <a:solidFill>
                  <a:srgbClr val="0000FF"/>
                </a:solidFill>
              </a:rPr>
              <a:t>By Uncertainty Principle High Momentum Region Dominated by Short Distance Phenomena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00FF"/>
                </a:solidFill>
              </a:rPr>
              <a:t>   Modern AV18 and Urbana-X Results</a:t>
            </a:r>
          </a:p>
        </p:txBody>
      </p:sp>
      <p:pic>
        <p:nvPicPr>
          <p:cNvPr id="5" name="Content Placeholder 4" descr="Single-Particle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4635" r="-14635"/>
          <a:stretch>
            <a:fillRect/>
          </a:stretch>
        </p:blipFill>
        <p:spPr>
          <a:xfrm>
            <a:off x="117736" y="1447800"/>
            <a:ext cx="8873864" cy="4880284"/>
          </a:xfrm>
        </p:spPr>
      </p:pic>
      <p:sp>
        <p:nvSpPr>
          <p:cNvPr id="4" name="TextBox 3"/>
          <p:cNvSpPr txBox="1"/>
          <p:nvPr/>
        </p:nvSpPr>
        <p:spPr>
          <a:xfrm>
            <a:off x="0" y="7620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R. </a:t>
            </a:r>
            <a:r>
              <a:rPr lang="en-US" dirty="0" err="1"/>
              <a:t>Wiringa</a:t>
            </a:r>
            <a:r>
              <a:rPr lang="en-US" dirty="0"/>
              <a:t>, R. </a:t>
            </a:r>
            <a:r>
              <a:rPr lang="en-US" dirty="0" err="1"/>
              <a:t>Schiavilla</a:t>
            </a:r>
            <a:r>
              <a:rPr lang="en-US" dirty="0"/>
              <a:t>, S. Pieper, and J. Carlson, Phys. Rev. C89 (2014) 024305. 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B06E9BB-97A4-1269-3858-83179903B037}"/>
              </a:ext>
            </a:extLst>
          </p:cNvPr>
          <p:cNvSpPr txBox="1">
            <a:spLocks/>
          </p:cNvSpPr>
          <p:nvPr/>
        </p:nvSpPr>
        <p:spPr>
          <a:xfrm>
            <a:off x="4493042" y="6554636"/>
            <a:ext cx="536158" cy="30336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00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7E1C93C-5050-FC42-8F10-D22D4F119D13}" type="slidenum">
              <a:rPr lang="en-US" smtClean="0"/>
              <a:pPr/>
              <a:t>11</a:t>
            </a:fld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1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915400" cy="762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Example of Nuclear Scaling Plateaus</a:t>
            </a:r>
          </a:p>
        </p:txBody>
      </p:sp>
      <p:pic>
        <p:nvPicPr>
          <p:cNvPr id="34822" name="Picture 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89625" y="1077913"/>
            <a:ext cx="4019305" cy="4865687"/>
          </a:xfrm>
          <a:prstGeom prst="rect">
            <a:avLst/>
          </a:prstGeom>
          <a:noFill/>
          <a:ln w="18360">
            <a:noFill/>
            <a:round/>
            <a:headEnd/>
            <a:tailEnd type="triangle" w="med" len="med"/>
          </a:ln>
        </p:spPr>
      </p:pic>
      <p:sp>
        <p:nvSpPr>
          <p:cNvPr id="34823" name="Rectangle 3"/>
          <p:cNvSpPr>
            <a:spLocks noChangeArrowheads="1"/>
          </p:cNvSpPr>
          <p:nvPr/>
        </p:nvSpPr>
        <p:spPr bwMode="auto">
          <a:xfrm>
            <a:off x="228600" y="762000"/>
            <a:ext cx="5943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</a:pPr>
            <a:r>
              <a:rPr lang="en-GB">
                <a:solidFill>
                  <a:srgbClr val="000000"/>
                </a:solidFill>
                <a:latin typeface="Calibri" charset="0"/>
                <a:ea typeface="msmincho" charset="0"/>
                <a:cs typeface="msmincho" charset="0"/>
              </a:rPr>
              <a:t>K. Sh. Egiyan </a:t>
            </a:r>
            <a:r>
              <a:rPr lang="en-GB" i="1">
                <a:solidFill>
                  <a:srgbClr val="000000"/>
                </a:solidFill>
                <a:latin typeface="Calibri" charset="0"/>
                <a:ea typeface="msmincho" charset="0"/>
                <a:cs typeface="msmincho" charset="0"/>
              </a:rPr>
              <a:t>et al., </a:t>
            </a:r>
            <a:r>
              <a:rPr lang="en-GB">
                <a:solidFill>
                  <a:srgbClr val="000000"/>
                </a:solidFill>
                <a:latin typeface="Calibri" charset="0"/>
                <a:ea typeface="msmincho" charset="0"/>
                <a:cs typeface="msmincho" charset="0"/>
              </a:rPr>
              <a:t>Phys. Rev. C </a:t>
            </a:r>
            <a:r>
              <a:rPr lang="en-GB" b="1">
                <a:solidFill>
                  <a:srgbClr val="000000"/>
                </a:solidFill>
                <a:latin typeface="Calibri" charset="0"/>
                <a:ea typeface="msmincho" charset="0"/>
                <a:cs typeface="msmincho" charset="0"/>
              </a:rPr>
              <a:t> 68 </a:t>
            </a:r>
            <a:r>
              <a:rPr lang="en-GB">
                <a:solidFill>
                  <a:srgbClr val="000000"/>
                </a:solidFill>
                <a:latin typeface="Calibri" charset="0"/>
                <a:ea typeface="msmincho" charset="0"/>
                <a:cs typeface="msmincho" charset="0"/>
              </a:rPr>
              <a:t>(2003) 014313.</a:t>
            </a:r>
          </a:p>
        </p:txBody>
      </p:sp>
      <p:sp>
        <p:nvSpPr>
          <p:cNvPr id="34824" name="Rectangle 4"/>
          <p:cNvSpPr>
            <a:spLocks noChangeArrowheads="1"/>
          </p:cNvSpPr>
          <p:nvPr/>
        </p:nvSpPr>
        <p:spPr bwMode="auto">
          <a:xfrm>
            <a:off x="685800" y="1066800"/>
            <a:ext cx="822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en-GB" dirty="0">
                <a:solidFill>
                  <a:srgbClr val="000000"/>
                </a:solidFill>
                <a:latin typeface="Calibri" charset="0"/>
                <a:ea typeface="msmincho" charset="0"/>
                <a:cs typeface="msmincho" charset="0"/>
              </a:rPr>
              <a:t>Originally done with SLAC data by D.B. Day </a:t>
            </a:r>
            <a:r>
              <a:rPr lang="en-GB" i="1" dirty="0">
                <a:solidFill>
                  <a:srgbClr val="000000"/>
                </a:solidFill>
                <a:latin typeface="Calibri" charset="0"/>
                <a:ea typeface="msmincho" charset="0"/>
                <a:cs typeface="msmincho" charset="0"/>
              </a:rPr>
              <a:t>et al.</a:t>
            </a:r>
            <a:r>
              <a:rPr lang="en-GB" dirty="0">
                <a:solidFill>
                  <a:srgbClr val="000000"/>
                </a:solidFill>
                <a:latin typeface="Calibri" charset="0"/>
                <a:ea typeface="msmincho" charset="0"/>
                <a:cs typeface="msmincho" charset="0"/>
              </a:rPr>
              <a:t>,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Phys. Rev. C 48 (1993) 2451-2461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Calibri" charset="0"/>
              </a:rPr>
              <a:t>.</a:t>
            </a:r>
            <a:endParaRPr lang="en-GB" dirty="0">
              <a:solidFill>
                <a:srgbClr val="000000"/>
              </a:solidFill>
              <a:latin typeface="Calibri" charset="0"/>
              <a:ea typeface="msmincho" charset="0"/>
              <a:cs typeface="msmincho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A21A3C-A0BA-D8C5-9A00-1E89FCE079F1}"/>
              </a:ext>
            </a:extLst>
          </p:cNvPr>
          <p:cNvSpPr txBox="1"/>
          <p:nvPr/>
        </p:nvSpPr>
        <p:spPr>
          <a:xfrm>
            <a:off x="0" y="60960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These two papers are highlighted as </a:t>
            </a:r>
            <a:r>
              <a:rPr lang="en-US" dirty="0">
                <a:hlinkClick r:id="rId3"/>
              </a:rPr>
              <a:t>Physical Review C 50th Anniversary Milestones</a:t>
            </a:r>
            <a:r>
              <a:rPr lang="en-US" dirty="0"/>
              <a:t> 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ChangeArrowheads="1"/>
          </p:cNvSpPr>
          <p:nvPr>
            <p:ph type="title"/>
          </p:nvPr>
        </p:nvSpPr>
        <p:spPr>
          <a:xfrm>
            <a:off x="252000" y="5762"/>
            <a:ext cx="8892000" cy="812966"/>
          </a:xfrm>
          <a:ln/>
        </p:spPr>
        <p:txBody>
          <a:bodyPr tIns="35203">
            <a:norm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</a:tabLst>
            </a:pPr>
            <a:r>
              <a:rPr lang="fi-FI" dirty="0"/>
              <a:t>6 </a:t>
            </a:r>
            <a:r>
              <a:rPr lang="fi-FI" dirty="0" err="1"/>
              <a:t>GeV</a:t>
            </a:r>
            <a:r>
              <a:rPr lang="fi-FI" dirty="0"/>
              <a:t> </a:t>
            </a:r>
            <a:r>
              <a:rPr lang="fi-FI" dirty="0" err="1"/>
              <a:t>Jlab</a:t>
            </a:r>
            <a:r>
              <a:rPr lang="fi-FI" dirty="0"/>
              <a:t> </a:t>
            </a:r>
            <a:r>
              <a:rPr lang="fi-FI" dirty="0" err="1"/>
              <a:t>Results</a:t>
            </a:r>
            <a:r>
              <a:rPr lang="fi-FI" dirty="0"/>
              <a:t> </a:t>
            </a:r>
            <a:r>
              <a:rPr lang="fi-FI" dirty="0" err="1"/>
              <a:t>From</a:t>
            </a:r>
            <a:r>
              <a:rPr lang="fi-FI" dirty="0"/>
              <a:t> Hall-C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/>
          <a:srcRect l="9055" t="7057" r="16365" b="10587"/>
          <a:stretch>
            <a:fillRect/>
          </a:stretch>
        </p:blipFill>
        <p:spPr bwMode="auto">
          <a:xfrm>
            <a:off x="533400" y="1066800"/>
            <a:ext cx="6477000" cy="5504456"/>
          </a:xfrm>
          <a:prstGeom prst="rect">
            <a:avLst/>
          </a:prstGeom>
          <a:solidFill>
            <a:srgbClr val="FFFFFF"/>
          </a:solidFill>
          <a:ln w="9360">
            <a:solidFill>
              <a:srgbClr val="FFFFFF"/>
            </a:solidFill>
            <a:miter lim="800000"/>
            <a:headEnd/>
            <a:tailEnd/>
          </a:ln>
          <a:effectLst/>
        </p:spPr>
      </p:pic>
      <p:sp>
        <p:nvSpPr>
          <p:cNvPr id="20498" name="Rectangle 18"/>
          <p:cNvSpPr>
            <a:spLocks noChangeArrowheads="1"/>
          </p:cNvSpPr>
          <p:nvPr/>
        </p:nvSpPr>
        <p:spPr bwMode="auto">
          <a:xfrm>
            <a:off x="6858000" y="3220979"/>
            <a:ext cx="2183040" cy="589021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81639" tIns="60021" rIns="81639" bIns="40820" anchor="ctr">
            <a:prstTxWarp prst="textNoShape">
              <a:avLst/>
            </a:prstTxWarp>
          </a:bodyPr>
          <a:lstStyle/>
          <a:p>
            <a:pPr algn="ctr">
              <a:tabLst>
                <a:tab pos="656650" algn="l"/>
                <a:tab pos="1313299" algn="l"/>
                <a:tab pos="1969949" algn="l"/>
              </a:tabLst>
            </a:pPr>
            <a:r>
              <a:rPr lang="fi-FI" sz="2200" dirty="0">
                <a:solidFill>
                  <a:srgbClr val="000000"/>
                </a:solidFill>
                <a:ea typeface="DejaVu Sans" charset="0"/>
                <a:cs typeface="DejaVu Sans" charset="0"/>
              </a:rPr>
              <a:t>Q</a:t>
            </a:r>
            <a:r>
              <a:rPr lang="fi-FI" sz="2200" baseline="33000" dirty="0">
                <a:solidFill>
                  <a:srgbClr val="000000"/>
                </a:solidFill>
                <a:ea typeface="DejaVu Sans" charset="0"/>
                <a:cs typeface="DejaVu Sans" charset="0"/>
              </a:rPr>
              <a:t>2</a:t>
            </a:r>
            <a:r>
              <a:rPr lang="fi-FI" sz="2200" dirty="0">
                <a:solidFill>
                  <a:srgbClr val="000000"/>
                </a:solidFill>
                <a:ea typeface="DejaVu Sans" charset="0"/>
                <a:cs typeface="DejaVu Sans" charset="0"/>
              </a:rPr>
              <a:t>=2.5 [GeV/c]</a:t>
            </a:r>
            <a:r>
              <a:rPr lang="fi-FI" sz="2200" baseline="33000" dirty="0">
                <a:solidFill>
                  <a:srgbClr val="000000"/>
                </a:solidFill>
                <a:ea typeface="DejaVu Sans" charset="0"/>
                <a:cs typeface="DejaVu Sans" charset="0"/>
              </a:rPr>
              <a:t>2</a:t>
            </a:r>
          </a:p>
        </p:txBody>
      </p:sp>
      <p:sp>
        <p:nvSpPr>
          <p:cNvPr id="20499" name="Text Box 19"/>
          <p:cNvSpPr txBox="1">
            <a:spLocks noChangeArrowheads="1"/>
          </p:cNvSpPr>
          <p:nvPr/>
        </p:nvSpPr>
        <p:spPr bwMode="auto">
          <a:xfrm>
            <a:off x="414719" y="749490"/>
            <a:ext cx="8424481" cy="39351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81639" tIns="42452" rIns="81639" bIns="42452">
            <a:prstTxWarp prst="textNoShape">
              <a:avLst/>
            </a:prstTxWarp>
            <a:spAutoFit/>
          </a:bodyPr>
          <a:lstStyle/>
          <a:p>
            <a:pPr>
              <a:spcBef>
                <a:spcPts val="1020"/>
              </a:spcBef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</a:tabLst>
            </a:pPr>
            <a:r>
              <a:rPr lang="en-US" sz="2000" dirty="0"/>
              <a:t>N. </a:t>
            </a:r>
            <a:r>
              <a:rPr lang="en-US" sz="2000" dirty="0" err="1"/>
              <a:t>Fomin</a:t>
            </a:r>
            <a:r>
              <a:rPr lang="en-US" sz="2000" dirty="0"/>
              <a:t> </a:t>
            </a:r>
            <a:r>
              <a:rPr lang="en-US" sz="2000" i="1" dirty="0"/>
              <a:t>et. al,</a:t>
            </a:r>
            <a:r>
              <a:rPr lang="en-US" sz="2000" dirty="0"/>
              <a:t> Phys. Rev. Lett. 108 (2012) 092502.</a:t>
            </a:r>
            <a:endParaRPr lang="en-US" sz="2000" dirty="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86C22-B148-67D5-B278-3CCCB0A35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of </a:t>
            </a:r>
            <a:r>
              <a:rPr lang="en-US" baseline="30000" dirty="0"/>
              <a:t>40</a:t>
            </a:r>
            <a:r>
              <a:rPr lang="en-US" dirty="0"/>
              <a:t>Ca and </a:t>
            </a:r>
            <a:r>
              <a:rPr lang="en-US" baseline="30000" dirty="0"/>
              <a:t>48</a:t>
            </a:r>
            <a:r>
              <a:rPr lang="en-US" dirty="0"/>
              <a:t>Ca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A0734C-6520-2660-3A60-EF1DBF4CD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" y="1749466"/>
            <a:ext cx="4694737" cy="33559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7A74F3-F6F7-558E-3ECB-FBD3AB15A9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66"/>
          <a:stretch/>
        </p:blipFill>
        <p:spPr>
          <a:xfrm>
            <a:off x="4606035" y="1828800"/>
            <a:ext cx="4509266" cy="3416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258482-EA83-AFA1-201B-85135457E072}"/>
              </a:ext>
            </a:extLst>
          </p:cNvPr>
          <p:cNvSpPr txBox="1"/>
          <p:nvPr/>
        </p:nvSpPr>
        <p:spPr>
          <a:xfrm>
            <a:off x="533400" y="819637"/>
            <a:ext cx="46989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D. Nguyen et al., </a:t>
            </a:r>
            <a:r>
              <a:rPr lang="en-US" i="1" dirty="0" err="1"/>
              <a:t>Phys.Rev.C</a:t>
            </a:r>
            <a:r>
              <a:rPr lang="en-US" dirty="0"/>
              <a:t> 102 (2020) 064004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31649E-6F16-5BE6-7216-50B7B01FB40F}"/>
              </a:ext>
            </a:extLst>
          </p:cNvPr>
          <p:cNvSpPr txBox="1"/>
          <p:nvPr/>
        </p:nvSpPr>
        <p:spPr>
          <a:xfrm>
            <a:off x="324243" y="5715197"/>
            <a:ext cx="876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 It was noted in this work that of the </a:t>
            </a:r>
            <a:r>
              <a:rPr lang="en-US" dirty="0">
                <a:effectLst/>
                <a:latin typeface="Arial" panose="020B0604020202020204" pitchFamily="34" charset="0"/>
              </a:rPr>
              <a:t>3H/3He ratio would be 0.75 for isospin independence and 1 for np dominance.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506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" name="Google Shape;3307;p80"/>
          <p:cNvSpPr txBox="1">
            <a:spLocks noGrp="1"/>
          </p:cNvSpPr>
          <p:nvPr>
            <p:ph type="title"/>
          </p:nvPr>
        </p:nvSpPr>
        <p:spPr>
          <a:xfrm>
            <a:off x="242925" y="0"/>
            <a:ext cx="11360700" cy="687150"/>
          </a:xfrm>
          <a:prstGeom prst="rect">
            <a:avLst/>
          </a:prstGeom>
        </p:spPr>
        <p:txBody>
          <a:bodyPr spcFirstLastPara="1" vert="horz" wrap="square" lIns="68569" tIns="34275" rIns="68569" bIns="34275" rtlCol="0" anchor="t" anchorCtr="0">
            <a:no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Hall A Tritium Gas Target System </a:t>
            </a:r>
            <a:endParaRPr dirty="0">
              <a:solidFill>
                <a:srgbClr val="0432FF"/>
              </a:solidFill>
            </a:endParaRPr>
          </a:p>
        </p:txBody>
      </p:sp>
      <p:sp>
        <p:nvSpPr>
          <p:cNvPr id="3308" name="Google Shape;3308;p80"/>
          <p:cNvSpPr txBox="1">
            <a:spLocks noGrp="1"/>
          </p:cNvSpPr>
          <p:nvPr>
            <p:ph type="sldNum" idx="12"/>
          </p:nvPr>
        </p:nvSpPr>
        <p:spPr>
          <a:xfrm>
            <a:off x="11330666" y="7341011"/>
            <a:ext cx="731700" cy="4725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fld id="{00000000-1234-1234-1234-123412341234}" type="slidenum">
              <a:rPr lang="en-US"/>
              <a:pPr algn="r"/>
              <a:t>15</a:t>
            </a:fld>
            <a:endParaRPr/>
          </a:p>
        </p:txBody>
      </p:sp>
      <p:pic>
        <p:nvPicPr>
          <p:cNvPr id="3309" name="Google Shape;3309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400" y="617336"/>
            <a:ext cx="3493448" cy="3396744"/>
          </a:xfrm>
          <a:prstGeom prst="rect">
            <a:avLst/>
          </a:prstGeom>
          <a:noFill/>
          <a:ln>
            <a:noFill/>
          </a:ln>
        </p:spPr>
      </p:pic>
      <p:sp>
        <p:nvSpPr>
          <p:cNvPr id="3310" name="Google Shape;3310;p80"/>
          <p:cNvSpPr txBox="1"/>
          <p:nvPr/>
        </p:nvSpPr>
        <p:spPr>
          <a:xfrm>
            <a:off x="5923275" y="1791113"/>
            <a:ext cx="3753675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369" tIns="88369" rIns="88369" bIns="88369" anchor="t" anchorCtr="0">
            <a:noAutofit/>
          </a:bodyPr>
          <a:lstStyle/>
          <a:p>
            <a:r>
              <a:rPr lang="en-US" sz="1350"/>
              <a:t>Hall A target GUI</a:t>
            </a:r>
            <a:endParaRPr sz="1350"/>
          </a:p>
        </p:txBody>
      </p:sp>
      <p:pic>
        <p:nvPicPr>
          <p:cNvPr id="3311" name="Google Shape;3311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99046" y="1211464"/>
            <a:ext cx="6001754" cy="4503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2" name="Google Shape;3372;p8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88369" tIns="88369" rIns="88369" bIns="88369" rtlCol="0" anchor="t" anchorCtr="0">
            <a:noAutofit/>
          </a:bodyPr>
          <a:lstStyle/>
          <a:p>
            <a:r>
              <a:rPr lang="en-US" dirty="0">
                <a:solidFill>
                  <a:srgbClr val="0432FF"/>
                </a:solidFill>
                <a:ea typeface="Arial"/>
                <a:cs typeface="Arial"/>
                <a:sym typeface="Arial"/>
              </a:rPr>
              <a:t>Plateaus in A/D ratios</a:t>
            </a:r>
            <a:endParaRPr dirty="0">
              <a:solidFill>
                <a:srgbClr val="0432FF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373" name="Google Shape;3373;p85"/>
          <p:cNvSpPr txBox="1">
            <a:spLocks noGrp="1"/>
          </p:cNvSpPr>
          <p:nvPr>
            <p:ph type="sldNum" idx="4294967295"/>
          </p:nvPr>
        </p:nvSpPr>
        <p:spPr>
          <a:xfrm>
            <a:off x="8412163" y="7331075"/>
            <a:ext cx="731837" cy="473075"/>
          </a:xfrm>
          <a:prstGeom prst="rect">
            <a:avLst/>
          </a:prstGeom>
        </p:spPr>
        <p:txBody>
          <a:bodyPr spcFirstLastPara="1" wrap="square" lIns="88369" tIns="88369" rIns="88369" bIns="88369" anchor="ctr" anchorCtr="0">
            <a:noAutofit/>
          </a:bodyPr>
          <a:lstStyle/>
          <a:p>
            <a:pPr algn="r"/>
            <a:fld id="{00000000-1234-1234-1234-123412341234}" type="slidenum">
              <a:rPr lang="en-US"/>
              <a:pPr algn="r"/>
              <a:t>16</a:t>
            </a:fld>
            <a:endParaRPr/>
          </a:p>
        </p:txBody>
      </p:sp>
      <p:sp>
        <p:nvSpPr>
          <p:cNvPr id="3374" name="Google Shape;3374;p85"/>
          <p:cNvSpPr txBox="1">
            <a:spLocks noGrp="1"/>
          </p:cNvSpPr>
          <p:nvPr>
            <p:ph type="sldNum" idx="4294967295"/>
          </p:nvPr>
        </p:nvSpPr>
        <p:spPr>
          <a:xfrm>
            <a:off x="8594725" y="5538788"/>
            <a:ext cx="549275" cy="393700"/>
          </a:xfrm>
          <a:prstGeom prst="rect">
            <a:avLst/>
          </a:prstGeom>
        </p:spPr>
        <p:txBody>
          <a:bodyPr spcFirstLastPara="1" wrap="square" lIns="88369" tIns="88369" rIns="88369" bIns="88369" anchor="ctr" anchorCtr="0">
            <a:noAutofit/>
          </a:bodyPr>
          <a:lstStyle/>
          <a:p>
            <a:pPr algn="r"/>
            <a:fld id="{00000000-1234-1234-1234-123412341234}" type="slidenum">
              <a:rPr lang="en-US"/>
              <a:pPr algn="r"/>
              <a:t>16</a:t>
            </a:fld>
            <a:endParaRPr/>
          </a:p>
        </p:txBody>
      </p:sp>
      <p:pic>
        <p:nvPicPr>
          <p:cNvPr id="3375" name="Google Shape;3375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19" y="1735045"/>
            <a:ext cx="4517211" cy="3387905"/>
          </a:xfrm>
          <a:prstGeom prst="rect">
            <a:avLst/>
          </a:prstGeom>
          <a:noFill/>
          <a:ln>
            <a:noFill/>
          </a:ln>
        </p:spPr>
      </p:pic>
      <p:sp>
        <p:nvSpPr>
          <p:cNvPr id="3376" name="Google Shape;3376;p85"/>
          <p:cNvSpPr txBox="1"/>
          <p:nvPr/>
        </p:nvSpPr>
        <p:spPr>
          <a:xfrm>
            <a:off x="530828" y="4894171"/>
            <a:ext cx="7393972" cy="830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369" tIns="88369" rIns="88369" bIns="88369" anchor="t" anchorCtr="0">
            <a:spAutoFit/>
          </a:bodyPr>
          <a:lstStyle/>
          <a:p>
            <a:pPr marL="295275" indent="-295275">
              <a:lnSpc>
                <a:spcPct val="115000"/>
              </a:lnSpc>
              <a:spcBef>
                <a:spcPts val="1275"/>
              </a:spcBef>
              <a:spcAft>
                <a:spcPts val="1275"/>
              </a:spcAft>
            </a:pPr>
            <a:r>
              <a:rPr lang="en-US" dirty="0"/>
              <a:t>E02-019 data from N. </a:t>
            </a:r>
            <a:r>
              <a:rPr lang="en-US" dirty="0" err="1"/>
              <a:t>Fomin</a:t>
            </a:r>
            <a:r>
              <a:rPr lang="en-US" dirty="0"/>
              <a:t> </a:t>
            </a:r>
            <a:r>
              <a:rPr lang="en-US" i="1" dirty="0"/>
              <a:t>et. al,</a:t>
            </a:r>
            <a:r>
              <a:rPr lang="en-US" dirty="0"/>
              <a:t> Phys. Rev. Lett. 108 (2012) 092502.</a:t>
            </a:r>
            <a:endParaRPr dirty="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377" name="Google Shape;3377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0826" y="1952156"/>
            <a:ext cx="4398193" cy="31707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78" name="Google Shape;3378;p85"/>
          <p:cNvCxnSpPr/>
          <p:nvPr/>
        </p:nvCxnSpPr>
        <p:spPr>
          <a:xfrm rot="10800000" flipH="1">
            <a:off x="6682969" y="2002800"/>
            <a:ext cx="501300" cy="775800"/>
          </a:xfrm>
          <a:prstGeom prst="straightConnector1">
            <a:avLst/>
          </a:prstGeom>
          <a:noFill/>
          <a:ln w="19050" cap="flat" cmpd="sng">
            <a:solidFill>
              <a:srgbClr val="D9563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79" name="Google Shape;3379;p85"/>
          <p:cNvSpPr txBox="1"/>
          <p:nvPr/>
        </p:nvSpPr>
        <p:spPr>
          <a:xfrm>
            <a:off x="5637694" y="1494975"/>
            <a:ext cx="3401325" cy="507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sz="1200">
                <a:solidFill>
                  <a:srgbClr val="E04E38"/>
                </a:solidFill>
              </a:rPr>
              <a:t>will be combined with MARATHON EMC results to study EMC-SRC relation</a:t>
            </a:r>
            <a:endParaRPr sz="1200">
              <a:solidFill>
                <a:srgbClr val="E04E38"/>
              </a:solidFill>
            </a:endParaRPr>
          </a:p>
        </p:txBody>
      </p:sp>
      <p:sp>
        <p:nvSpPr>
          <p:cNvPr id="3380" name="Google Shape;3380;p85"/>
          <p:cNvSpPr txBox="1"/>
          <p:nvPr/>
        </p:nvSpPr>
        <p:spPr>
          <a:xfrm>
            <a:off x="530828" y="1513141"/>
            <a:ext cx="6905925" cy="34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sz="1350" dirty="0">
                <a:solidFill>
                  <a:srgbClr val="163EF5"/>
                </a:solidFill>
              </a:rPr>
              <a:t>Yield ratio to cancel systematic uncertainties!</a:t>
            </a:r>
            <a:endParaRPr sz="1350" dirty="0">
              <a:solidFill>
                <a:srgbClr val="163EF5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1" name="Google Shape;3411;p87"/>
          <p:cNvSpPr txBox="1">
            <a:spLocks noGrp="1"/>
          </p:cNvSpPr>
          <p:nvPr>
            <p:ph type="sldNum" idx="12"/>
          </p:nvPr>
        </p:nvSpPr>
        <p:spPr>
          <a:xfrm>
            <a:off x="11320334" y="7331711"/>
            <a:ext cx="731700" cy="472500"/>
          </a:xfrm>
          <a:prstGeom prst="rect">
            <a:avLst/>
          </a:prstGeom>
        </p:spPr>
        <p:txBody>
          <a:bodyPr spcFirstLastPara="1" wrap="square" lIns="88369" tIns="88369" rIns="88369" bIns="88369" anchor="ctr" anchorCtr="0">
            <a:noAutofit/>
          </a:bodyPr>
          <a:lstStyle/>
          <a:p>
            <a:pPr algn="r"/>
            <a:fld id="{00000000-1234-1234-1234-123412341234}" type="slidenum">
              <a:rPr lang="en-US"/>
              <a:pPr algn="r"/>
              <a:t>17</a:t>
            </a:fld>
            <a:endParaRPr/>
          </a:p>
        </p:txBody>
      </p:sp>
      <p:pic>
        <p:nvPicPr>
          <p:cNvPr id="3413" name="Google Shape;3413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056" y="1749890"/>
            <a:ext cx="1923681" cy="53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4" name="Google Shape;3414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070" y="3422962"/>
            <a:ext cx="2230568" cy="517125"/>
          </a:xfrm>
          <a:prstGeom prst="rect">
            <a:avLst/>
          </a:prstGeom>
          <a:noFill/>
          <a:ln w="9525" cap="flat" cmpd="sng">
            <a:solidFill>
              <a:srgbClr val="E04E38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415" name="Google Shape;3415;p87"/>
          <p:cNvPicPr preferRelativeResize="0"/>
          <p:nvPr/>
        </p:nvPicPr>
        <p:blipFill rotWithShape="1">
          <a:blip r:embed="rId5">
            <a:alphaModFix/>
          </a:blip>
          <a:srcRect t="12982" r="1312"/>
          <a:stretch/>
        </p:blipFill>
        <p:spPr>
          <a:xfrm>
            <a:off x="1510787" y="2538413"/>
            <a:ext cx="1887352" cy="15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6" name="Google Shape;3416;p87"/>
          <p:cNvPicPr preferRelativeResize="0"/>
          <p:nvPr/>
        </p:nvPicPr>
        <p:blipFill rotWithShape="1">
          <a:blip r:embed="rId6">
            <a:alphaModFix/>
          </a:blip>
          <a:srcRect t="12280"/>
          <a:stretch/>
        </p:blipFill>
        <p:spPr>
          <a:xfrm>
            <a:off x="1510783" y="3068456"/>
            <a:ext cx="1236995" cy="23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17" name="Google Shape;3417;p87"/>
          <p:cNvCxnSpPr/>
          <p:nvPr/>
        </p:nvCxnSpPr>
        <p:spPr>
          <a:xfrm flipH="1">
            <a:off x="1090219" y="2273700"/>
            <a:ext cx="7200" cy="1079775"/>
          </a:xfrm>
          <a:prstGeom prst="straightConnector1">
            <a:avLst/>
          </a:prstGeom>
          <a:noFill/>
          <a:ln w="28575" cap="flat" cmpd="sng">
            <a:solidFill>
              <a:srgbClr val="E04E3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18" name="Google Shape;3418;p87"/>
          <p:cNvSpPr txBox="1"/>
          <p:nvPr/>
        </p:nvSpPr>
        <p:spPr>
          <a:xfrm>
            <a:off x="308269" y="3970350"/>
            <a:ext cx="4501350" cy="1384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/>
          <a:p>
            <a:r>
              <a:rPr lang="en-US" sz="1350" b="1">
                <a:solidFill>
                  <a:srgbClr val="163EF5"/>
                </a:solidFill>
              </a:rPr>
              <a:t>if np dominance: </a:t>
            </a:r>
            <a:endParaRPr sz="1350" b="1">
              <a:solidFill>
                <a:srgbClr val="163EF5"/>
              </a:solidFill>
            </a:endParaRPr>
          </a:p>
          <a:p>
            <a:endParaRPr sz="1350">
              <a:solidFill>
                <a:srgbClr val="163EF5"/>
              </a:solidFill>
            </a:endParaRPr>
          </a:p>
          <a:p>
            <a:endParaRPr sz="1350">
              <a:solidFill>
                <a:srgbClr val="163EF5"/>
              </a:solidFill>
            </a:endParaRPr>
          </a:p>
          <a:p>
            <a:endParaRPr sz="1350">
              <a:solidFill>
                <a:srgbClr val="163EF5"/>
              </a:solidFill>
            </a:endParaRPr>
          </a:p>
          <a:p>
            <a:r>
              <a:rPr lang="en-US" sz="1350" b="1">
                <a:solidFill>
                  <a:srgbClr val="163EF5"/>
                </a:solidFill>
              </a:rPr>
              <a:t>if no isospin preference:</a:t>
            </a:r>
            <a:r>
              <a:rPr lang="en-US" sz="1350">
                <a:solidFill>
                  <a:srgbClr val="163EF5"/>
                </a:solidFill>
              </a:rPr>
              <a:t> </a:t>
            </a:r>
            <a:endParaRPr sz="1350">
              <a:solidFill>
                <a:srgbClr val="163EF5"/>
              </a:solidFill>
            </a:endParaRPr>
          </a:p>
          <a:p>
            <a:r>
              <a:rPr lang="en-US" sz="1350"/>
              <a:t>1 pp and 2 np pairs in He3 from pair counting</a:t>
            </a:r>
            <a:endParaRPr sz="1350"/>
          </a:p>
        </p:txBody>
      </p:sp>
      <p:pic>
        <p:nvPicPr>
          <p:cNvPr id="3419" name="Google Shape;3419;p8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8110" y="4270500"/>
            <a:ext cx="1636763" cy="360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0" name="Google Shape;3420;p8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8119" y="5052037"/>
            <a:ext cx="2947736" cy="422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1" name="Google Shape;3421;p8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388131" y="2409642"/>
            <a:ext cx="4060462" cy="28965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22" name="Google Shape;3422;p87"/>
          <p:cNvCxnSpPr/>
          <p:nvPr/>
        </p:nvCxnSpPr>
        <p:spPr>
          <a:xfrm rot="10800000" flipH="1">
            <a:off x="4900106" y="4173563"/>
            <a:ext cx="3687075" cy="855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423" name="Google Shape;3423;p87"/>
          <p:cNvCxnSpPr/>
          <p:nvPr/>
        </p:nvCxnSpPr>
        <p:spPr>
          <a:xfrm rot="10800000" flipH="1">
            <a:off x="4825044" y="2609408"/>
            <a:ext cx="3690225" cy="153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424" name="Google Shape;3424;p87"/>
          <p:cNvSpPr txBox="1"/>
          <p:nvPr/>
        </p:nvSpPr>
        <p:spPr>
          <a:xfrm>
            <a:off x="6198469" y="3017490"/>
            <a:ext cx="1134900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369" tIns="88369" rIns="88369" bIns="88369" anchor="t" anchorCtr="0">
            <a:noAutofit/>
          </a:bodyPr>
          <a:lstStyle/>
          <a:p>
            <a:r>
              <a:rPr lang="en-US" sz="1350">
                <a:latin typeface="Average"/>
                <a:ea typeface="Average"/>
                <a:cs typeface="Average"/>
                <a:sym typeface="Average"/>
              </a:rPr>
              <a:t>0.85+-0.01</a:t>
            </a:r>
            <a:endParaRPr sz="135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425" name="Google Shape;3425;p87"/>
          <p:cNvCxnSpPr/>
          <p:nvPr/>
        </p:nvCxnSpPr>
        <p:spPr>
          <a:xfrm rot="10800000" flipH="1">
            <a:off x="2195756" y="2722144"/>
            <a:ext cx="3158325" cy="1554075"/>
          </a:xfrm>
          <a:prstGeom prst="straightConnector1">
            <a:avLst/>
          </a:prstGeom>
          <a:noFill/>
          <a:ln w="19050" cap="flat" cmpd="sng">
            <a:solidFill>
              <a:srgbClr val="FF66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6" name="Google Shape;3426;p87"/>
          <p:cNvCxnSpPr/>
          <p:nvPr/>
        </p:nvCxnSpPr>
        <p:spPr>
          <a:xfrm rot="10800000" flipH="1">
            <a:off x="3224456" y="4226044"/>
            <a:ext cx="1578150" cy="793125"/>
          </a:xfrm>
          <a:prstGeom prst="straightConnector1">
            <a:avLst/>
          </a:prstGeom>
          <a:noFill/>
          <a:ln w="19050" cap="flat" cmpd="sng">
            <a:solidFill>
              <a:srgbClr val="FF66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27" name="Google Shape;3427;p87"/>
          <p:cNvSpPr txBox="1"/>
          <p:nvPr/>
        </p:nvSpPr>
        <p:spPr>
          <a:xfrm>
            <a:off x="1422860" y="2271863"/>
            <a:ext cx="2914200" cy="87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369" tIns="88369" rIns="88369" bIns="88369" anchor="t" anchorCtr="0">
            <a:spAutoFit/>
          </a:bodyPr>
          <a:lstStyle/>
          <a:p>
            <a:r>
              <a:rPr lang="en-US" sz="1125">
                <a:solidFill>
                  <a:srgbClr val="0000FF"/>
                </a:solidFill>
              </a:rPr>
              <a:t>Offshell elastic xsection (de Forest “cc1”)</a:t>
            </a:r>
            <a:endParaRPr sz="1125">
              <a:solidFill>
                <a:srgbClr val="0000FF"/>
              </a:solidFill>
            </a:endParaRPr>
          </a:p>
          <a:p>
            <a:endParaRPr sz="1125">
              <a:solidFill>
                <a:srgbClr val="0000FF"/>
              </a:solidFill>
            </a:endParaRPr>
          </a:p>
          <a:p>
            <a:r>
              <a:rPr lang="en-US" sz="1125">
                <a:solidFill>
                  <a:srgbClr val="0000FF"/>
                </a:solidFill>
              </a:rPr>
              <a:t>number of pp to np pairs ratio （Assume the same in tritium and helium-3)</a:t>
            </a:r>
            <a:endParaRPr sz="1125">
              <a:solidFill>
                <a:srgbClr val="0000FF"/>
              </a:solidFill>
            </a:endParaRPr>
          </a:p>
        </p:txBody>
      </p:sp>
      <p:sp>
        <p:nvSpPr>
          <p:cNvPr id="3428" name="Google Shape;3428;p87"/>
          <p:cNvSpPr txBox="1">
            <a:spLocks noGrp="1"/>
          </p:cNvSpPr>
          <p:nvPr>
            <p:ph type="title"/>
          </p:nvPr>
        </p:nvSpPr>
        <p:spPr>
          <a:xfrm>
            <a:off x="207861" y="127168"/>
            <a:ext cx="8393175" cy="687150"/>
          </a:xfrm>
          <a:prstGeom prst="rect">
            <a:avLst/>
          </a:prstGeom>
        </p:spPr>
        <p:txBody>
          <a:bodyPr spcFirstLastPara="1" vert="horz" wrap="square" lIns="88369" tIns="88369" rIns="88369" bIns="88369" rtlCol="0" anchor="t" anchorCtr="0">
            <a:noAutofit/>
          </a:bodyPr>
          <a:lstStyle/>
          <a:p>
            <a:r>
              <a:rPr lang="en-US" sz="3200" b="1" dirty="0">
                <a:solidFill>
                  <a:srgbClr val="0432FF"/>
                </a:solidFill>
                <a:ea typeface="Arial"/>
                <a:cs typeface="Arial"/>
                <a:sym typeface="Arial"/>
              </a:rPr>
              <a:t>Extract np/pp SRC Fraction From 3H/3He Ratio</a:t>
            </a:r>
            <a:endParaRPr sz="3200" b="1" dirty="0">
              <a:solidFill>
                <a:srgbClr val="0432FF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EBDDEE-D283-F733-F20B-66AB945EB2FD}"/>
              </a:ext>
            </a:extLst>
          </p:cNvPr>
          <p:cNvSpPr txBox="1"/>
          <p:nvPr/>
        </p:nvSpPr>
        <p:spPr>
          <a:xfrm>
            <a:off x="633259" y="774796"/>
            <a:ext cx="3642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S. Li </a:t>
            </a:r>
            <a:r>
              <a:rPr lang="en-US" i="1" dirty="0"/>
              <a:t>et al., </a:t>
            </a:r>
            <a:r>
              <a:rPr lang="en-US" dirty="0"/>
              <a:t>Nature </a:t>
            </a:r>
            <a:r>
              <a:rPr lang="en-US" b="1" dirty="0"/>
              <a:t>609</a:t>
            </a:r>
            <a:r>
              <a:rPr lang="en-US" dirty="0"/>
              <a:t> (2022) 41–45.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54E68C-3E7E-3158-5E88-2C8D6157EC4A}"/>
              </a:ext>
            </a:extLst>
          </p:cNvPr>
          <p:cNvSpPr txBox="1"/>
          <p:nvPr/>
        </p:nvSpPr>
        <p:spPr>
          <a:xfrm>
            <a:off x="285355" y="5761808"/>
            <a:ext cx="8538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result implies a complex structure in the high-momentum wavefunction of 3H &amp; 3He.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67238-08C2-B602-E8DE-7DABC283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Nucleon Correlations (not yet)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2E373B-7B19-FB38-BF5D-8A0E951B9A51}"/>
              </a:ext>
            </a:extLst>
          </p:cNvPr>
          <p:cNvSpPr txBox="1"/>
          <p:nvPr/>
        </p:nvSpPr>
        <p:spPr>
          <a:xfrm>
            <a:off x="685800" y="762000"/>
            <a:ext cx="822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DH and Or Hen, Phys. Rev. Lett. 114 (2015) 16, 169201.</a:t>
            </a:r>
          </a:p>
          <a:p>
            <a:r>
              <a:rPr lang="en-US" dirty="0"/>
              <a:t>( this was truly a PRL where from just checking a result on the back of an envelope ) 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F9EF13-243F-9E8A-EF84-AFA9B5B88113}"/>
              </a:ext>
            </a:extLst>
          </p:cNvPr>
          <p:cNvSpPr txBox="1"/>
          <p:nvPr/>
        </p:nvSpPr>
        <p:spPr>
          <a:xfrm>
            <a:off x="-11875" y="527487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New High Q2, x&gt;2 data being taken in Hall C right now.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129E27-5521-74C5-F7A1-399EF863A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82" y="1131332"/>
            <a:ext cx="7772400" cy="40512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4E0975-1847-16E5-6C66-417371C35562}"/>
              </a:ext>
            </a:extLst>
          </p:cNvPr>
          <p:cNvSpPr txBox="1"/>
          <p:nvPr/>
        </p:nvSpPr>
        <p:spPr>
          <a:xfrm>
            <a:off x="21771" y="5739825"/>
            <a:ext cx="9110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Donal</a:t>
            </a:r>
            <a:r>
              <a:rPr lang="en-US" sz="1600" dirty="0"/>
              <a:t> B. Day, Leonid L. Frankfurt, </a:t>
            </a:r>
            <a:r>
              <a:rPr lang="en-US" sz="1600" b="1" dirty="0" err="1"/>
              <a:t>Misak</a:t>
            </a:r>
            <a:r>
              <a:rPr lang="en-US" sz="1600" b="1" dirty="0"/>
              <a:t> M. Sargsian, Mark I. </a:t>
            </a:r>
            <a:r>
              <a:rPr lang="en-US" sz="1600" b="1" dirty="0" err="1"/>
              <a:t>Strikman</a:t>
            </a:r>
            <a:r>
              <a:rPr lang="en-US" sz="1600" dirty="0"/>
              <a:t>, </a:t>
            </a:r>
            <a:r>
              <a:rPr lang="en-US" sz="1600" dirty="0" err="1"/>
              <a:t>Phys.Rev.C</a:t>
            </a:r>
            <a:r>
              <a:rPr lang="en-US" sz="1600" dirty="0"/>
              <a:t> 107 (2023) 014319</a:t>
            </a:r>
          </a:p>
          <a:p>
            <a:pPr algn="ctr"/>
            <a:r>
              <a:rPr lang="en-US" sz="1600" dirty="0"/>
              <a:t>Shows we should use alpha 3N instead of </a:t>
            </a:r>
            <a:r>
              <a:rPr lang="en-US" sz="1600" dirty="0" err="1"/>
              <a:t>x</a:t>
            </a:r>
            <a:r>
              <a:rPr lang="en-US" sz="1600" baseline="-25000" dirty="0" err="1"/>
              <a:t>B</a:t>
            </a:r>
            <a:r>
              <a:rPr lang="en-US" sz="1600" baseline="-25000" dirty="0"/>
              <a:t> </a:t>
            </a:r>
            <a:r>
              <a:rPr lang="en-US" sz="1600" dirty="0"/>
              <a:t> and predicts the new data should see 3N plateaus.</a:t>
            </a:r>
            <a:endParaRPr lang="en-US" sz="1600" baseline="-25000" dirty="0"/>
          </a:p>
        </p:txBody>
      </p:sp>
    </p:spTree>
    <p:extLst>
      <p:ext uri="{BB962C8B-B14F-4D97-AF65-F5344CB8AC3E}">
        <p14:creationId xmlns:p14="http://schemas.microsoft.com/office/powerpoint/2010/main" val="3786142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ontypythonfan: And Now For Something Completely... - Destination: Toast!">
            <a:extLst>
              <a:ext uri="{FF2B5EF4-FFF2-40B4-BE49-F238E27FC236}">
                <a16:creationId xmlns:a16="http://schemas.microsoft.com/office/drawing/2014/main" id="{6EC8F126-0F88-62B7-0FB6-158DF2A2A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0" y="1371600"/>
            <a:ext cx="7747000" cy="387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1462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950B7-D0FF-B500-42E6-4DECEECC4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Important Acknowledgement: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AB01A-15AA-DBF4-CE4C-E13EA2C41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292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Several key people who have been working on this topic that couldn’t make it to this meeting and sent me slides and/or had useful discussions with me:</a:t>
            </a:r>
          </a:p>
          <a:p>
            <a:pPr marL="0" indent="0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dirty="0"/>
              <a:t>Dr. </a:t>
            </a:r>
            <a:r>
              <a:rPr lang="en-US" dirty="0" err="1"/>
              <a:t>Burcu</a:t>
            </a:r>
            <a:r>
              <a:rPr lang="en-US" dirty="0"/>
              <a:t> Duran</a:t>
            </a:r>
          </a:p>
          <a:p>
            <a:pPr marL="400050" lvl="1" indent="0">
              <a:buNone/>
            </a:pPr>
            <a:r>
              <a:rPr lang="en-US" dirty="0"/>
              <a:t>Prof. Nadia </a:t>
            </a:r>
            <a:r>
              <a:rPr lang="en-US" dirty="0" err="1"/>
              <a:t>Fomin</a:t>
            </a:r>
            <a:endParaRPr lang="en-US" dirty="0"/>
          </a:p>
          <a:p>
            <a:pPr marL="400050" lvl="1" indent="0">
              <a:buNone/>
            </a:pPr>
            <a:r>
              <a:rPr lang="en-US" dirty="0"/>
              <a:t>Dr. </a:t>
            </a:r>
            <a:r>
              <a:rPr lang="en-US" dirty="0" err="1"/>
              <a:t>Shujie</a:t>
            </a:r>
            <a:r>
              <a:rPr lang="en-US" dirty="0"/>
              <a:t> Li</a:t>
            </a:r>
          </a:p>
          <a:p>
            <a:pPr marL="400050" lvl="1" indent="0">
              <a:buNone/>
            </a:pPr>
            <a:r>
              <a:rPr lang="en-US" dirty="0"/>
              <a:t>Dr. </a:t>
            </a:r>
            <a:r>
              <a:rPr lang="en-US" dirty="0" err="1"/>
              <a:t>Dien</a:t>
            </a:r>
            <a:r>
              <a:rPr lang="en-US" dirty="0"/>
              <a:t> Nguyen </a:t>
            </a:r>
          </a:p>
          <a:p>
            <a:pPr marL="400050" lvl="1" indent="0">
              <a:buNone/>
            </a:pPr>
            <a:r>
              <a:rPr lang="en-US" dirty="0"/>
              <a:t>Dr. Dave Gaskell</a:t>
            </a:r>
          </a:p>
          <a:p>
            <a:pPr marL="400050" lvl="1" indent="0">
              <a:buNone/>
            </a:pPr>
            <a:r>
              <a:rPr lang="en-US" dirty="0"/>
              <a:t>Dr. John Arrington</a:t>
            </a:r>
          </a:p>
          <a:p>
            <a:pPr marL="400050" lvl="1" indent="0">
              <a:buNone/>
            </a:pPr>
            <a:r>
              <a:rPr lang="en-US" dirty="0"/>
              <a:t>and almost Dr. Casey </a:t>
            </a:r>
            <a:r>
              <a:rPr lang="en-US" dirty="0" err="1"/>
              <a:t>Morean</a:t>
            </a:r>
            <a:endParaRPr lang="en-US" dirty="0"/>
          </a:p>
          <a:p>
            <a:pPr marL="400050" lvl="1" indent="0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i="1" dirty="0"/>
              <a:t>My apologies to anyone I forgot to list!</a:t>
            </a:r>
          </a:p>
          <a:p>
            <a:pPr marL="400050" lvl="1" indent="0">
              <a:buNone/>
            </a:pPr>
            <a:endParaRPr lang="en-US" dirty="0"/>
          </a:p>
          <a:p>
            <a:pPr marL="400050" lvl="1" indent="0">
              <a:buNone/>
            </a:pPr>
            <a:endParaRPr lang="en-US" dirty="0"/>
          </a:p>
          <a:p>
            <a:pPr marL="40005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893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/>
          <a:lstStyle/>
          <a:p>
            <a:r>
              <a:rPr lang="en-US" dirty="0">
                <a:solidFill>
                  <a:srgbClr val="3366FF"/>
                </a:solidFill>
              </a:rPr>
              <a:t>The EMC Effect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066800"/>
            <a:ext cx="4360863" cy="4271962"/>
          </a:xfrm>
          <a:noFill/>
        </p:spPr>
        <p:txBody>
          <a:bodyPr>
            <a:normAutofit fontScale="92500" lnSpcReduction="20000"/>
          </a:bodyPr>
          <a:lstStyle/>
          <a:p>
            <a:r>
              <a:rPr lang="en-US" sz="2000" b="1" dirty="0">
                <a:solidFill>
                  <a:srgbClr val="000000"/>
                </a:solidFill>
              </a:rPr>
              <a:t>EMC effect is simply the fact the ratio of DIS </a:t>
            </a:r>
            <a:r>
              <a:rPr lang="en-US" sz="2000" b="1" i="1" dirty="0">
                <a:solidFill>
                  <a:srgbClr val="000000"/>
                </a:solidFill>
              </a:rPr>
              <a:t>inclusive</a:t>
            </a:r>
            <a:r>
              <a:rPr lang="en-US" sz="2000" b="1" dirty="0">
                <a:solidFill>
                  <a:srgbClr val="000000"/>
                </a:solidFill>
              </a:rPr>
              <a:t> cross sections is not one</a:t>
            </a:r>
            <a:endParaRPr lang="en-US" sz="1600" b="1" dirty="0">
              <a:solidFill>
                <a:srgbClr val="000000"/>
              </a:solidFill>
            </a:endParaRP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J.J. </a:t>
            </a:r>
            <a:r>
              <a:rPr lang="en-US" sz="1800" dirty="0" err="1">
                <a:solidFill>
                  <a:srgbClr val="0000FF"/>
                </a:solidFill>
              </a:rPr>
              <a:t>Aubert</a:t>
            </a:r>
            <a:r>
              <a:rPr lang="en-US" sz="1800" dirty="0">
                <a:solidFill>
                  <a:srgbClr val="0000FF"/>
                </a:solidFill>
              </a:rPr>
              <a:t> et al. PLB 123 (1983) 275.</a:t>
            </a: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Simple Parton Counting Expects One</a:t>
            </a:r>
          </a:p>
          <a:p>
            <a:pPr lvl="1"/>
            <a:r>
              <a:rPr lang="en-US" sz="2000" b="1" dirty="0">
                <a:solidFill>
                  <a:srgbClr val="0000FF"/>
                </a:solidFill>
              </a:rPr>
              <a:t>MANY Explanations</a:t>
            </a:r>
          </a:p>
          <a:p>
            <a:r>
              <a:rPr lang="en-US" sz="2000" b="1" dirty="0">
                <a:solidFill>
                  <a:srgbClr val="000000"/>
                </a:solidFill>
              </a:rPr>
              <a:t>SLAC E139 </a:t>
            </a:r>
          </a:p>
          <a:p>
            <a:pPr lvl="1"/>
            <a:r>
              <a:rPr lang="en-US" sz="1800" b="1" dirty="0">
                <a:solidFill>
                  <a:srgbClr val="0000FF"/>
                </a:solidFill>
              </a:rPr>
              <a:t>J. Gomez </a:t>
            </a:r>
            <a:r>
              <a:rPr lang="en-US" sz="1800" dirty="0">
                <a:solidFill>
                  <a:srgbClr val="0000FF"/>
                </a:solidFill>
              </a:rPr>
              <a:t>et al., PRD 49 (1994) 4348.</a:t>
            </a: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Precise large-</a:t>
            </a:r>
            <a:r>
              <a:rPr lang="en-US" sz="1800" dirty="0" err="1">
                <a:solidFill>
                  <a:srgbClr val="0000FF"/>
                </a:solidFill>
              </a:rPr>
              <a:t>x</a:t>
            </a:r>
            <a:r>
              <a:rPr lang="en-US" sz="1800" dirty="0">
                <a:solidFill>
                  <a:srgbClr val="0000FF"/>
                </a:solidFill>
              </a:rPr>
              <a:t> data</a:t>
            </a: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Nuclei from A=4 to 197</a:t>
            </a:r>
          </a:p>
          <a:p>
            <a:r>
              <a:rPr lang="en-US" sz="2000" b="1" dirty="0">
                <a:solidFill>
                  <a:srgbClr val="000000"/>
                </a:solidFill>
              </a:rPr>
              <a:t>Conclusions from SLAC data</a:t>
            </a: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Q</a:t>
            </a:r>
            <a:r>
              <a:rPr lang="en-US" sz="1800" baseline="30000" dirty="0">
                <a:solidFill>
                  <a:srgbClr val="0000FF"/>
                </a:solidFill>
              </a:rPr>
              <a:t>2</a:t>
            </a:r>
            <a:r>
              <a:rPr lang="en-US" sz="1800" dirty="0">
                <a:solidFill>
                  <a:srgbClr val="0000FF"/>
                </a:solidFill>
              </a:rPr>
              <a:t>-independent</a:t>
            </a: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Universal </a:t>
            </a:r>
            <a:r>
              <a:rPr lang="en-US" sz="1800" dirty="0" err="1">
                <a:solidFill>
                  <a:srgbClr val="0000FF"/>
                </a:solidFill>
              </a:rPr>
              <a:t>x</a:t>
            </a:r>
            <a:r>
              <a:rPr lang="en-US" sz="1800" dirty="0">
                <a:solidFill>
                  <a:srgbClr val="0000FF"/>
                </a:solidFill>
              </a:rPr>
              <a:t>-dependence</a:t>
            </a:r>
            <a:r>
              <a:rPr lang="en-US" sz="1800" dirty="0"/>
              <a:t> (shape)</a:t>
            </a: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Magnitude varies with A </a:t>
            </a: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Average Nuclear Density Effect</a:t>
            </a:r>
          </a:p>
        </p:txBody>
      </p:sp>
      <p:pic>
        <p:nvPicPr>
          <p:cNvPr id="58372" name="Picture 4" descr="e139_alltar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37063" y="914400"/>
            <a:ext cx="4554537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1" name="Straight Connector 10"/>
          <p:cNvCxnSpPr/>
          <p:nvPr/>
        </p:nvCxnSpPr>
        <p:spPr>
          <a:xfrm>
            <a:off x="5029200" y="914400"/>
            <a:ext cx="3962400" cy="1588"/>
          </a:xfrm>
          <a:prstGeom prst="line">
            <a:avLst/>
          </a:prstGeom>
          <a:ln>
            <a:solidFill>
              <a:schemeClr val="tx1">
                <a:alpha val="43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>
            <a:normAutofit/>
          </a:bodyPr>
          <a:lstStyle/>
          <a:p>
            <a:r>
              <a:rPr lang="en-US" dirty="0"/>
              <a:t>New Jefferson Lab EMC Effect Data </a:t>
            </a:r>
          </a:p>
        </p:txBody>
      </p:sp>
      <p:sp>
        <p:nvSpPr>
          <p:cNvPr id="6146" name="Rectangle 2"/>
          <p:cNvSpPr>
            <a:spLocks/>
          </p:cNvSpPr>
          <p:nvPr/>
        </p:nvSpPr>
        <p:spPr bwMode="auto">
          <a:xfrm>
            <a:off x="389334" y="741164"/>
            <a:ext cx="5325666" cy="47803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>
            <a:prstTxWarp prst="textNoShape">
              <a:avLst/>
            </a:prstTxWarp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J. </a:t>
            </a:r>
            <a:r>
              <a:rPr lang="en-US" sz="2000" dirty="0" err="1">
                <a:latin typeface="Times New Roman"/>
                <a:cs typeface="Times New Roman"/>
              </a:rPr>
              <a:t>Seely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i="1" dirty="0">
                <a:latin typeface="Times New Roman"/>
                <a:cs typeface="Times New Roman"/>
              </a:rPr>
              <a:t>et al</a:t>
            </a:r>
            <a:r>
              <a:rPr lang="en-US" sz="2000" dirty="0">
                <a:latin typeface="Times New Roman"/>
                <a:cs typeface="Times New Roman"/>
              </a:rPr>
              <a:t>., Phy</a:t>
            </a:r>
            <a:r>
              <a:rPr lang="en-US" sz="2000" dirty="0">
                <a:latin typeface="Times New Roman"/>
                <a:ea typeface="Palatino" charset="0"/>
                <a:cs typeface="Times New Roman"/>
                <a:sym typeface="Palatino" charset="0"/>
              </a:rPr>
              <a:t>s, Rev. </a:t>
            </a:r>
            <a:r>
              <a:rPr lang="en-US" sz="2000" dirty="0" err="1">
                <a:latin typeface="Times New Roman"/>
                <a:ea typeface="Palatino" charset="0"/>
                <a:cs typeface="Times New Roman"/>
                <a:sym typeface="Palatino" charset="0"/>
              </a:rPr>
              <a:t>Lett</a:t>
            </a:r>
            <a:r>
              <a:rPr lang="en-US" sz="2000" dirty="0">
                <a:latin typeface="Times New Roman"/>
                <a:ea typeface="Palatino" charset="0"/>
                <a:cs typeface="Times New Roman"/>
                <a:sym typeface="Palatino" charset="0"/>
              </a:rPr>
              <a:t>. </a:t>
            </a:r>
            <a:r>
              <a:rPr lang="en-US" sz="2000" b="1" dirty="0">
                <a:latin typeface="Times New Roman"/>
                <a:ea typeface="Palatino" charset="0"/>
                <a:cs typeface="Times New Roman"/>
                <a:sym typeface="Palatino" charset="0"/>
              </a:rPr>
              <a:t>103 </a:t>
            </a:r>
            <a:r>
              <a:rPr lang="en-US" sz="2000" dirty="0">
                <a:latin typeface="Times New Roman"/>
                <a:ea typeface="Palatino" charset="0"/>
                <a:cs typeface="Times New Roman"/>
                <a:sym typeface="Palatino" charset="0"/>
              </a:rPr>
              <a:t>(2009) 202301.</a:t>
            </a:r>
          </a:p>
        </p:txBody>
      </p:sp>
      <p:pic>
        <p:nvPicPr>
          <p:cNvPr id="7" name="Picture 6" descr="q2dep_04_28_2009.eps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685800" y="1219200"/>
            <a:ext cx="7391400" cy="519707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>
            <a:normAutofit/>
          </a:bodyPr>
          <a:lstStyle/>
          <a:p>
            <a:r>
              <a:rPr lang="en-US" dirty="0"/>
              <a:t>New Jefferson Lab EMC Effect Data </a:t>
            </a:r>
          </a:p>
        </p:txBody>
      </p:sp>
      <p:sp>
        <p:nvSpPr>
          <p:cNvPr id="6146" name="Rectangle 2"/>
          <p:cNvSpPr>
            <a:spLocks/>
          </p:cNvSpPr>
          <p:nvPr/>
        </p:nvSpPr>
        <p:spPr bwMode="auto">
          <a:xfrm>
            <a:off x="389334" y="741164"/>
            <a:ext cx="5325666" cy="47803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>
            <a:prstTxWarp prst="textNoShape">
              <a:avLst/>
            </a:prstTxWarp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J. </a:t>
            </a:r>
            <a:r>
              <a:rPr lang="en-US" sz="2000" dirty="0" err="1">
                <a:latin typeface="Times New Roman"/>
                <a:cs typeface="Times New Roman"/>
              </a:rPr>
              <a:t>Seely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i="1" dirty="0">
                <a:latin typeface="Times New Roman"/>
                <a:cs typeface="Times New Roman"/>
              </a:rPr>
              <a:t>et al</a:t>
            </a:r>
            <a:r>
              <a:rPr lang="en-US" sz="2000" dirty="0">
                <a:latin typeface="Times New Roman"/>
                <a:cs typeface="Times New Roman"/>
              </a:rPr>
              <a:t>., Phy</a:t>
            </a:r>
            <a:r>
              <a:rPr lang="en-US" sz="2000" dirty="0">
                <a:latin typeface="Times New Roman"/>
                <a:ea typeface="Palatino" charset="0"/>
                <a:cs typeface="Times New Roman"/>
                <a:sym typeface="Palatino" charset="0"/>
              </a:rPr>
              <a:t>s, Rev. </a:t>
            </a:r>
            <a:r>
              <a:rPr lang="en-US" sz="2000" dirty="0" err="1">
                <a:latin typeface="Times New Roman"/>
                <a:ea typeface="Palatino" charset="0"/>
                <a:cs typeface="Times New Roman"/>
                <a:sym typeface="Palatino" charset="0"/>
              </a:rPr>
              <a:t>Lett</a:t>
            </a:r>
            <a:r>
              <a:rPr lang="en-US" sz="2000" dirty="0">
                <a:latin typeface="Times New Roman"/>
                <a:ea typeface="Palatino" charset="0"/>
                <a:cs typeface="Times New Roman"/>
                <a:sym typeface="Palatino" charset="0"/>
              </a:rPr>
              <a:t>. </a:t>
            </a:r>
            <a:r>
              <a:rPr lang="en-US" sz="2000" b="1" dirty="0">
                <a:latin typeface="Times New Roman"/>
                <a:ea typeface="Palatino" charset="0"/>
                <a:cs typeface="Times New Roman"/>
                <a:sym typeface="Palatino" charset="0"/>
              </a:rPr>
              <a:t>103 </a:t>
            </a:r>
            <a:r>
              <a:rPr lang="en-US" sz="2000" dirty="0">
                <a:latin typeface="Times New Roman"/>
                <a:ea typeface="Palatino" charset="0"/>
                <a:cs typeface="Times New Roman"/>
                <a:sym typeface="Palatino" charset="0"/>
              </a:rPr>
              <a:t>(2009) 202301.</a:t>
            </a:r>
          </a:p>
        </p:txBody>
      </p:sp>
      <p:sp>
        <p:nvSpPr>
          <p:cNvPr id="6149" name="Rectangle 5"/>
          <p:cNvSpPr>
            <a:spLocks/>
          </p:cNvSpPr>
          <p:nvPr/>
        </p:nvSpPr>
        <p:spPr bwMode="auto">
          <a:xfrm>
            <a:off x="533400" y="5368528"/>
            <a:ext cx="7924800" cy="148947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marL="252255" indent="-252255">
              <a:spcAft>
                <a:spcPts val="600"/>
              </a:spcAft>
              <a:buClr>
                <a:srgbClr val="0E002D"/>
              </a:buClr>
              <a:buSzPct val="80000"/>
              <a:buFont typeface="Palatino" charset="0"/>
              <a:buChar char="•"/>
            </a:pPr>
            <a:r>
              <a:rPr lang="en-US" sz="2400" dirty="0">
                <a:solidFill>
                  <a:srgbClr val="0E002D"/>
                </a:solidFill>
                <a:latin typeface="Times New Roman"/>
                <a:ea typeface="Palatino" charset="0"/>
                <a:cs typeface="Times New Roman"/>
                <a:sym typeface="Palatino" charset="0"/>
              </a:rPr>
              <a:t>Plot shows slope of ratio </a:t>
            </a:r>
            <a:r>
              <a:rPr lang="en-US" sz="2400" i="1" dirty="0">
                <a:solidFill>
                  <a:srgbClr val="0E002D"/>
                </a:solidFill>
                <a:latin typeface="Times New Roman"/>
                <a:ea typeface="Times" charset="0"/>
                <a:cs typeface="Times New Roman"/>
                <a:sym typeface="Palatino" charset="0"/>
              </a:rPr>
              <a:t>σ</a:t>
            </a:r>
            <a:r>
              <a:rPr lang="en-US" sz="2400" baseline="-6000" dirty="0">
                <a:solidFill>
                  <a:srgbClr val="0E002D"/>
                </a:solidFill>
                <a:latin typeface="Times New Roman"/>
                <a:ea typeface="Palatino" charset="0"/>
                <a:cs typeface="Times New Roman"/>
                <a:sym typeface="Palatino" charset="0"/>
              </a:rPr>
              <a:t>A</a:t>
            </a:r>
            <a:r>
              <a:rPr lang="en-US" sz="2400" dirty="0">
                <a:solidFill>
                  <a:srgbClr val="0E002D"/>
                </a:solidFill>
                <a:latin typeface="Times New Roman"/>
                <a:ea typeface="Palatino" charset="0"/>
                <a:cs typeface="Times New Roman"/>
                <a:sym typeface="Palatino" charset="0"/>
              </a:rPr>
              <a:t>/</a:t>
            </a:r>
            <a:r>
              <a:rPr lang="en-US" sz="2400" i="1" dirty="0">
                <a:solidFill>
                  <a:srgbClr val="0E002D"/>
                </a:solidFill>
                <a:latin typeface="Times New Roman"/>
                <a:ea typeface="Times" charset="0"/>
                <a:cs typeface="Times New Roman"/>
                <a:sym typeface="Palatino" charset="0"/>
              </a:rPr>
              <a:t>σ</a:t>
            </a:r>
            <a:r>
              <a:rPr lang="en-US" sz="2400" baseline="-6000" dirty="0">
                <a:solidFill>
                  <a:srgbClr val="0E002D"/>
                </a:solidFill>
                <a:latin typeface="Times New Roman"/>
                <a:ea typeface="Palatino" charset="0"/>
                <a:cs typeface="Times New Roman"/>
                <a:sym typeface="Palatino" charset="0"/>
              </a:rPr>
              <a:t>D</a:t>
            </a:r>
            <a:r>
              <a:rPr lang="en-US" sz="2400" dirty="0">
                <a:solidFill>
                  <a:srgbClr val="0E002D"/>
                </a:solidFill>
                <a:latin typeface="Times New Roman"/>
                <a:ea typeface="Palatino" charset="0"/>
                <a:cs typeface="Times New Roman"/>
                <a:sym typeface="Palatino" charset="0"/>
              </a:rPr>
              <a:t> at EMC region.</a:t>
            </a:r>
          </a:p>
          <a:p>
            <a:pPr marL="252255" indent="-252255">
              <a:spcAft>
                <a:spcPts val="600"/>
              </a:spcAft>
              <a:buClr>
                <a:srgbClr val="0E002D"/>
              </a:buClr>
              <a:buSzPct val="80000"/>
              <a:buFont typeface="Palatino" charset="0"/>
              <a:buChar char="•"/>
            </a:pPr>
            <a:r>
              <a:rPr lang="en-US" sz="2400" dirty="0">
                <a:solidFill>
                  <a:srgbClr val="0E002D"/>
                </a:solidFill>
                <a:latin typeface="Times New Roman"/>
                <a:ea typeface="Palatino" charset="0"/>
                <a:cs typeface="Times New Roman"/>
                <a:sym typeface="Palatino" charset="0"/>
              </a:rPr>
              <a:t>EMC effect correlated with </a:t>
            </a:r>
            <a:r>
              <a:rPr lang="en-US" sz="2400" b="1" dirty="0">
                <a:solidFill>
                  <a:srgbClr val="0E002D"/>
                </a:solidFill>
                <a:latin typeface="Times New Roman"/>
                <a:ea typeface="Palatino" charset="0"/>
                <a:cs typeface="Times New Roman"/>
                <a:sym typeface="Palatino" charset="0"/>
              </a:rPr>
              <a:t>local densit</a:t>
            </a:r>
            <a:r>
              <a:rPr lang="en-US" sz="2400" dirty="0">
                <a:solidFill>
                  <a:srgbClr val="0E002D"/>
                </a:solidFill>
                <a:latin typeface="Times New Roman"/>
                <a:ea typeface="Palatino" charset="0"/>
                <a:cs typeface="Times New Roman"/>
                <a:sym typeface="Palatino" charset="0"/>
              </a:rPr>
              <a:t>y not average density.</a:t>
            </a:r>
          </a:p>
        </p:txBody>
      </p:sp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50678" y="1447800"/>
            <a:ext cx="2540922" cy="25146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8" name="Picture 7" descr="PRL_slopes.pdf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134158" y="1155700"/>
            <a:ext cx="6342842" cy="41021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LowQ2_FullRange_Fit_d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1" y="990600"/>
            <a:ext cx="8077199" cy="4507136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838200"/>
          </a:xfrm>
        </p:spPr>
        <p:txBody>
          <a:bodyPr>
            <a:noAutofit/>
          </a:bodyPr>
          <a:lstStyle/>
          <a:p>
            <a:r>
              <a:rPr lang="en-US" dirty="0">
                <a:cs typeface="Arial" pitchFamily="34" charset="0"/>
              </a:rPr>
              <a:t> Holistic View of the EMC &amp; SRC Data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04800" y="685800"/>
            <a:ext cx="4269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D. Higinbotham </a:t>
            </a:r>
            <a:r>
              <a:rPr lang="en-US" sz="2000" i="1" dirty="0"/>
              <a:t>et al.</a:t>
            </a:r>
            <a:r>
              <a:rPr lang="en-US" sz="2000" dirty="0"/>
              <a:t>, arXiv:1003.4497.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209800" y="1447800"/>
            <a:ext cx="1938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Q</a:t>
            </a:r>
            <a:r>
              <a:rPr lang="en-US" sz="2000" baseline="30000" dirty="0"/>
              <a:t>2</a:t>
            </a:r>
            <a:r>
              <a:rPr lang="en-US" sz="2000" dirty="0"/>
              <a:t> = 2.5 [GeV/c]</a:t>
            </a:r>
            <a:r>
              <a:rPr lang="en-US" sz="2000" baseline="30000" dirty="0"/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057400" y="3810000"/>
            <a:ext cx="11244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819B8"/>
                </a:solidFill>
              </a:rPr>
              <a:t>dR</a:t>
            </a:r>
            <a:r>
              <a:rPr lang="en-US" sz="2000" baseline="-25000" dirty="0" err="1">
                <a:solidFill>
                  <a:srgbClr val="0819B8"/>
                </a:solidFill>
              </a:rPr>
              <a:t>EMC</a:t>
            </a:r>
            <a:r>
              <a:rPr lang="en-US" sz="2000" dirty="0">
                <a:solidFill>
                  <a:srgbClr val="0819B8"/>
                </a:solidFill>
              </a:rPr>
              <a:t>/</a:t>
            </a:r>
            <a:r>
              <a:rPr lang="en-US" sz="2000" dirty="0" err="1">
                <a:solidFill>
                  <a:srgbClr val="0819B8"/>
                </a:solidFill>
              </a:rPr>
              <a:t>dx</a:t>
            </a:r>
            <a:endParaRPr lang="en-US" sz="2000" dirty="0">
              <a:solidFill>
                <a:srgbClr val="0819B8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82043" y="2057400"/>
            <a:ext cx="504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a</a:t>
            </a:r>
            <a:r>
              <a:rPr lang="en-US" sz="2000" baseline="-25000" dirty="0">
                <a:solidFill>
                  <a:srgbClr val="FF0000"/>
                </a:solidFill>
              </a:rPr>
              <a:t>2N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5247382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FF0000"/>
              </a:buClr>
              <a:buFont typeface="Arial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  Scaling plateaus (</a:t>
            </a:r>
            <a:r>
              <a:rPr lang="en-US" sz="20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</a:t>
            </a:r>
            <a:r>
              <a:rPr lang="en-US" sz="2000" baseline="-250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2N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) are due to proton-nucleon </a:t>
            </a:r>
            <a:r>
              <a:rPr lang="en-US" sz="2000" b="1" dirty="0">
                <a:latin typeface="Arial" pitchFamily="34" charset="0"/>
                <a:cs typeface="Arial" pitchFamily="34" charset="0"/>
              </a:rPr>
              <a:t>local density 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correlations </a:t>
            </a:r>
          </a:p>
          <a:p>
            <a:pPr>
              <a:spcAft>
                <a:spcPts val="600"/>
              </a:spcAft>
              <a:buClr>
                <a:srgbClr val="FF0000"/>
              </a:buClr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      </a:t>
            </a:r>
            <a:r>
              <a:rPr lang="en-US" sz="1600" dirty="0">
                <a:cs typeface="Arial" pitchFamily="34" charset="0"/>
              </a:rPr>
              <a:t>R. </a:t>
            </a:r>
            <a:r>
              <a:rPr lang="en-US" sz="1600" dirty="0" err="1">
                <a:cs typeface="Arial" pitchFamily="34" charset="0"/>
              </a:rPr>
              <a:t>Subedi</a:t>
            </a:r>
            <a:r>
              <a:rPr lang="en-US" sz="1600" dirty="0">
                <a:cs typeface="Arial" pitchFamily="34" charset="0"/>
              </a:rPr>
              <a:t> </a:t>
            </a:r>
            <a:r>
              <a:rPr lang="en-US" sz="1600" i="1" dirty="0">
                <a:cs typeface="Arial" pitchFamily="34" charset="0"/>
              </a:rPr>
              <a:t>et al.</a:t>
            </a:r>
            <a:r>
              <a:rPr lang="en-US" sz="1600" dirty="0">
                <a:cs typeface="Arial" pitchFamily="34" charset="0"/>
              </a:rPr>
              <a:t>, Science </a:t>
            </a:r>
            <a:r>
              <a:rPr lang="en-US" sz="1600" b="1" dirty="0">
                <a:cs typeface="Arial" pitchFamily="34" charset="0"/>
              </a:rPr>
              <a:t>320</a:t>
            </a:r>
            <a:r>
              <a:rPr lang="en-US" sz="1600" dirty="0">
                <a:cs typeface="Arial" pitchFamily="34" charset="0"/>
              </a:rPr>
              <a:t> (2008) 1476-1478.</a:t>
            </a:r>
          </a:p>
          <a:p>
            <a:pPr>
              <a:spcAft>
                <a:spcPts val="1200"/>
              </a:spcAft>
              <a:buClr>
                <a:srgbClr val="FF0000"/>
              </a:buClr>
              <a:buFont typeface="Arial"/>
              <a:buChar char="•"/>
            </a:pPr>
            <a:r>
              <a:rPr lang="en-US" sz="2000" dirty="0">
                <a:solidFill>
                  <a:srgbClr val="0819B8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So are the </a:t>
            </a:r>
            <a:r>
              <a:rPr lang="en-US" sz="2000" dirty="0">
                <a:latin typeface="Arial"/>
                <a:cs typeface="Arial"/>
              </a:rPr>
              <a:t>EMC slopes (</a:t>
            </a:r>
            <a:r>
              <a:rPr lang="en-US" sz="2000" dirty="0" err="1">
                <a:latin typeface="Arial"/>
                <a:cs typeface="Arial"/>
              </a:rPr>
              <a:t>x</a:t>
            </a:r>
            <a:r>
              <a:rPr lang="en-US" sz="2000" baseline="-25000" dirty="0" err="1">
                <a:latin typeface="Arial"/>
                <a:cs typeface="Arial"/>
              </a:rPr>
              <a:t>B</a:t>
            </a:r>
            <a:r>
              <a:rPr lang="en-US" sz="2000" dirty="0">
                <a:latin typeface="Arial"/>
                <a:cs typeface="Arial"/>
              </a:rPr>
              <a:t>&lt;0.7) and </a:t>
            </a:r>
            <a:r>
              <a:rPr lang="en-US" sz="2000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lang="en-US" sz="2000" baseline="-25000" dirty="0">
                <a:solidFill>
                  <a:srgbClr val="FF0000"/>
                </a:solidFill>
                <a:latin typeface="Arial"/>
                <a:cs typeface="Arial"/>
              </a:rPr>
              <a:t>2N</a:t>
            </a:r>
            <a:r>
              <a:rPr lang="en-US" sz="200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en-US" sz="2000" dirty="0">
                <a:latin typeface="Arial"/>
                <a:cs typeface="Arial"/>
              </a:rPr>
              <a:t>(</a:t>
            </a:r>
            <a:r>
              <a:rPr lang="en-US" sz="2000" dirty="0" err="1">
                <a:latin typeface="Arial"/>
                <a:cs typeface="Arial"/>
              </a:rPr>
              <a:t>x</a:t>
            </a:r>
            <a:r>
              <a:rPr lang="en-US" sz="2000" baseline="-25000" dirty="0" err="1">
                <a:latin typeface="Arial"/>
                <a:cs typeface="Arial"/>
              </a:rPr>
              <a:t>B</a:t>
            </a:r>
            <a:r>
              <a:rPr lang="en-US" sz="2000" dirty="0">
                <a:latin typeface="Arial"/>
                <a:cs typeface="Arial"/>
              </a:rPr>
              <a:t>&gt;1.5) correlated?!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ctrTitle"/>
          </p:nvPr>
        </p:nvSpPr>
        <p:spPr>
          <a:xfrm>
            <a:off x="0" y="533400"/>
            <a:ext cx="9144000" cy="1470025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3600" b="1" dirty="0">
                <a:solidFill>
                  <a:srgbClr val="000000"/>
                </a:solidFill>
              </a:rPr>
            </a:br>
            <a:r>
              <a:rPr lang="en-US" sz="3600" b="1" dirty="0">
                <a:solidFill>
                  <a:srgbClr val="000000"/>
                </a:solidFill>
              </a:rPr>
              <a:t>But “Nuclear” </a:t>
            </a:r>
            <a:r>
              <a:rPr lang="en-US" sz="3600" b="1" dirty="0" err="1">
                <a:solidFill>
                  <a:srgbClr val="000000"/>
                </a:solidFill>
              </a:rPr>
              <a:t>x</a:t>
            </a:r>
            <a:r>
              <a:rPr lang="en-US" sz="3600" b="1" baseline="-25000" dirty="0" err="1">
                <a:solidFill>
                  <a:srgbClr val="000000"/>
                </a:solidFill>
              </a:rPr>
              <a:t>B</a:t>
            </a:r>
            <a:r>
              <a:rPr lang="en-US" sz="3600" b="1" dirty="0">
                <a:solidFill>
                  <a:srgbClr val="000000"/>
                </a:solidFill>
              </a:rPr>
              <a:t> &gt; 1 Results Having Nothing To Do With “Deep Inelastic” </a:t>
            </a:r>
            <a:r>
              <a:rPr lang="en-US" sz="3600" b="1" dirty="0" err="1">
                <a:solidFill>
                  <a:srgbClr val="000000"/>
                </a:solidFill>
              </a:rPr>
              <a:t>x</a:t>
            </a:r>
            <a:r>
              <a:rPr lang="en-US" sz="3600" b="1" baseline="-25000" dirty="0" err="1">
                <a:solidFill>
                  <a:srgbClr val="000000"/>
                </a:solidFill>
              </a:rPr>
              <a:t>B</a:t>
            </a:r>
            <a:r>
              <a:rPr lang="en-US" sz="3600" b="1" dirty="0">
                <a:solidFill>
                  <a:srgbClr val="000000"/>
                </a:solidFill>
              </a:rPr>
              <a:t> &lt; 1 EMC Effect Results; </a:t>
            </a:r>
            <a:br>
              <a:rPr lang="en-US" sz="3600" b="1" dirty="0">
                <a:solidFill>
                  <a:srgbClr val="000000"/>
                </a:solidFill>
              </a:rPr>
            </a:br>
            <a:r>
              <a:rPr lang="en-US" sz="3600" b="1" dirty="0">
                <a:solidFill>
                  <a:srgbClr val="000000"/>
                </a:solidFill>
              </a:rPr>
              <a:t>that would be like comparing ducks and beavers!!</a:t>
            </a:r>
            <a:br>
              <a:rPr lang="en-US" sz="3600" b="1" dirty="0">
                <a:solidFill>
                  <a:srgbClr val="000000"/>
                </a:solidFill>
              </a:rPr>
            </a:br>
            <a:endParaRPr lang="en-US" sz="3600" b="1" dirty="0">
              <a:solidFill>
                <a:srgbClr val="000000"/>
              </a:solidFill>
            </a:endParaRPr>
          </a:p>
        </p:txBody>
      </p:sp>
      <p:pic>
        <p:nvPicPr>
          <p:cNvPr id="7" name="Picture 6" descr="Anas_platyrhynchos_male_female_quadra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43" y="2209800"/>
            <a:ext cx="3955457" cy="3955457"/>
          </a:xfrm>
          <a:prstGeom prst="rect">
            <a:avLst/>
          </a:prstGeom>
        </p:spPr>
      </p:pic>
      <p:pic>
        <p:nvPicPr>
          <p:cNvPr id="8" name="Picture 7" descr="American_Beave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2209800"/>
            <a:ext cx="3961131" cy="397768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atypusc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42900"/>
            <a:ext cx="5388429" cy="3771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343400"/>
            <a:ext cx="9144000" cy="18704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667" dirty="0"/>
              <a:t>“When the explore returned from Australia, the good people of England, having seen all the animals in the world, demanded to know if it was a duck or a beaver.  They were asking the wrong question!”</a:t>
            </a:r>
            <a:br>
              <a:rPr lang="en-US" sz="2667" dirty="0"/>
            </a:br>
            <a:r>
              <a:rPr lang="en-US" sz="2667" dirty="0"/>
              <a:t> – Rolf G. Winter, Introduction to Quantum Physics </a:t>
            </a:r>
            <a:endParaRPr lang="en-US" sz="2667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838200"/>
          </a:xfrm>
        </p:spPr>
        <p:txBody>
          <a:bodyPr>
            <a:noAutofit/>
          </a:bodyPr>
          <a:lstStyle/>
          <a:p>
            <a:r>
              <a:rPr lang="en-US" dirty="0">
                <a:cs typeface="Arial" pitchFamily="34" charset="0"/>
              </a:rPr>
              <a:t>SRC and EMC Correlation</a:t>
            </a:r>
          </a:p>
        </p:txBody>
      </p:sp>
      <p:pic>
        <p:nvPicPr>
          <p:cNvPr id="13" name="Picture 12" descr="emc-src.eps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-76200" y="1219200"/>
            <a:ext cx="9266794" cy="513187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04800" y="828121"/>
            <a:ext cx="57824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L. Weinstein </a:t>
            </a:r>
            <a:r>
              <a:rPr lang="en-US" sz="2000" i="1" dirty="0"/>
              <a:t>et al.</a:t>
            </a:r>
            <a:r>
              <a:rPr lang="en-US" sz="2000" dirty="0"/>
              <a:t>, Phys. Rev. </a:t>
            </a:r>
            <a:r>
              <a:rPr lang="en-US" sz="2000" dirty="0" err="1"/>
              <a:t>Lett</a:t>
            </a:r>
            <a:r>
              <a:rPr lang="en-US" sz="2000" dirty="0"/>
              <a:t>. </a:t>
            </a:r>
            <a:r>
              <a:rPr lang="en-US" sz="2000" b="1" dirty="0"/>
              <a:t>106</a:t>
            </a:r>
            <a:r>
              <a:rPr lang="en-US" sz="2000" dirty="0"/>
              <a:t> (2011) 052301.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ea typeface="ＭＳ Ｐゴシック" pitchFamily="-107" charset="-128"/>
                <a:cs typeface="Calibri"/>
              </a:rPr>
              <a:t>EMC Slopes &amp; SRC Plateaus</a:t>
            </a:r>
          </a:p>
        </p:txBody>
      </p:sp>
      <p:pic>
        <p:nvPicPr>
          <p:cNvPr id="65539" name="Content Placeholder 3" descr="EMC_a2_A_lin_a3.gif"/>
          <p:cNvPicPr>
            <a:picLocks noGrp="1" noChangeAspect="1"/>
          </p:cNvPicPr>
          <p:nvPr>
            <p:ph idx="1"/>
          </p:nvPr>
        </p:nvPicPr>
        <p:blipFill>
          <a:blip r:embed="rId2"/>
          <a:srcRect t="-615" b="-615"/>
          <a:stretch>
            <a:fillRect/>
          </a:stretch>
        </p:blipFill>
        <p:spPr>
          <a:xfrm>
            <a:off x="76200" y="1219200"/>
            <a:ext cx="9005888" cy="495300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4E6DC7-F1C8-55B6-9228-AEFD48B60E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12"/>
          <a:stretch/>
        </p:blipFill>
        <p:spPr>
          <a:xfrm>
            <a:off x="2420420" y="762000"/>
            <a:ext cx="4303159" cy="5632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963638-DFEE-DE30-7788-02F95E7739DB}"/>
              </a:ext>
            </a:extLst>
          </p:cNvPr>
          <p:cNvSpPr txBox="1"/>
          <p:nvPr/>
        </p:nvSpPr>
        <p:spPr>
          <a:xfrm>
            <a:off x="380998" y="88837"/>
            <a:ext cx="69095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EMC effect still puzzles after 30 years</a:t>
            </a:r>
            <a:r>
              <a:rPr lang="en-US" b="1" dirty="0"/>
              <a:t> </a:t>
            </a:r>
            <a:r>
              <a:rPr lang="en-US" dirty="0"/>
              <a:t>( </a:t>
            </a:r>
            <a:r>
              <a:rPr lang="en-US" b="1" i="1" dirty="0"/>
              <a:t>now 40 years</a:t>
            </a:r>
            <a:r>
              <a:rPr lang="en-US" i="1" dirty="0"/>
              <a:t> </a:t>
            </a:r>
            <a:r>
              <a:rPr lang="en-US" dirty="0"/>
              <a:t>)</a:t>
            </a:r>
          </a:p>
          <a:p>
            <a:r>
              <a:rPr lang="en-US" dirty="0"/>
              <a:t>DH, Gerald A Miller, Or Hen, and Klaus </a:t>
            </a:r>
            <a:r>
              <a:rPr lang="en-US" dirty="0" err="1"/>
              <a:t>Rith</a:t>
            </a:r>
            <a:r>
              <a:rPr lang="en-US" dirty="0"/>
              <a:t>, CERN </a:t>
            </a:r>
            <a:r>
              <a:rPr lang="en-US" dirty="0" err="1"/>
              <a:t>Cour</a:t>
            </a:r>
            <a:r>
              <a:rPr lang="en-US" dirty="0"/>
              <a:t>. 53N4 (2013), 24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9D01C-00E6-C3B4-E115-FB7F85E97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762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dirty="0"/>
              <a:t>More Data Being Taken Right Now!</a:t>
            </a:r>
            <a:br>
              <a:rPr lang="en-US" dirty="0"/>
            </a:br>
            <a:r>
              <a:rPr lang="en-US" sz="2700" dirty="0">
                <a:solidFill>
                  <a:schemeClr val="tx1"/>
                </a:solidFill>
              </a:rPr>
              <a:t>   EMC, E12-10-008 and x&gt;1, E12-06-105)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E9BB8-B0A8-07A8-EF7E-3B47AFD6F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74" y="1097334"/>
            <a:ext cx="6262422" cy="4312866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871775C2-7CF8-9BD5-E5CA-538ECF95B3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7" t="4695" r="10417" b="6096"/>
          <a:stretch/>
        </p:blipFill>
        <p:spPr bwMode="auto">
          <a:xfrm>
            <a:off x="6324600" y="685800"/>
            <a:ext cx="2711977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D947D2-7D10-FA0E-6A8A-C24AAE805355}"/>
              </a:ext>
            </a:extLst>
          </p:cNvPr>
          <p:cNvSpPr txBox="1"/>
          <p:nvPr/>
        </p:nvSpPr>
        <p:spPr>
          <a:xfrm>
            <a:off x="433627" y="6019800"/>
            <a:ext cx="5864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thanks to Dave Meekins for his new solid target ladder!</a:t>
            </a:r>
          </a:p>
        </p:txBody>
      </p:sp>
    </p:spTree>
    <p:extLst>
      <p:ext uri="{BB962C8B-B14F-4D97-AF65-F5344CB8AC3E}">
        <p14:creationId xmlns:p14="http://schemas.microsoft.com/office/powerpoint/2010/main" val="973288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AutoShape 3"/>
          <p:cNvSpPr>
            <a:spLocks noChangeArrowheads="1"/>
          </p:cNvSpPr>
          <p:nvPr/>
        </p:nvSpPr>
        <p:spPr bwMode="auto">
          <a:xfrm>
            <a:off x="1524000" y="1524000"/>
            <a:ext cx="4343400" cy="1524000"/>
          </a:xfrm>
          <a:prstGeom prst="parallelogram">
            <a:avLst>
              <a:gd name="adj" fmla="val 71250"/>
            </a:avLst>
          </a:prstGeom>
          <a:solidFill>
            <a:srgbClr val="FFFFFF"/>
          </a:solidFill>
          <a:ln w="9525">
            <a:solidFill>
              <a:schemeClr val="accent2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7" name="AutoShape 4"/>
          <p:cNvSpPr>
            <a:spLocks noChangeArrowheads="1"/>
          </p:cNvSpPr>
          <p:nvPr/>
        </p:nvSpPr>
        <p:spPr bwMode="auto">
          <a:xfrm>
            <a:off x="5029200" y="1066800"/>
            <a:ext cx="1981200" cy="281940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8" name="Line 5"/>
          <p:cNvSpPr>
            <a:spLocks noChangeShapeType="1"/>
          </p:cNvSpPr>
          <p:nvPr/>
        </p:nvSpPr>
        <p:spPr bwMode="auto">
          <a:xfrm flipV="1">
            <a:off x="1981200" y="2133600"/>
            <a:ext cx="1066800" cy="6858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9" name="Line 6"/>
          <p:cNvSpPr>
            <a:spLocks noChangeShapeType="1"/>
          </p:cNvSpPr>
          <p:nvPr/>
        </p:nvSpPr>
        <p:spPr bwMode="auto">
          <a:xfrm flipH="1" flipV="1">
            <a:off x="2667000" y="1600200"/>
            <a:ext cx="304800" cy="5334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 flipV="1">
            <a:off x="2971800" y="2133600"/>
            <a:ext cx="2362200" cy="304800"/>
            <a:chOff x="480" y="2304"/>
            <a:chExt cx="3360" cy="1824"/>
          </a:xfrm>
        </p:grpSpPr>
        <p:sp>
          <p:nvSpPr>
            <p:cNvPr id="16440" name="Freeform 8"/>
            <p:cNvSpPr>
              <a:spLocks/>
            </p:cNvSpPr>
            <p:nvPr/>
          </p:nvSpPr>
          <p:spPr bwMode="auto">
            <a:xfrm>
              <a:off x="864" y="2304"/>
              <a:ext cx="2592" cy="1824"/>
            </a:xfrm>
            <a:custGeom>
              <a:avLst/>
              <a:gdLst>
                <a:gd name="T0" fmla="*/ 0 w 2304"/>
                <a:gd name="T1" fmla="*/ 912 h 1680"/>
                <a:gd name="T2" fmla="*/ 108 w 2304"/>
                <a:gd name="T3" fmla="*/ 130 h 1680"/>
                <a:gd name="T4" fmla="*/ 324 w 2304"/>
                <a:gd name="T5" fmla="*/ 1694 h 1680"/>
                <a:gd name="T6" fmla="*/ 540 w 2304"/>
                <a:gd name="T7" fmla="*/ 130 h 1680"/>
                <a:gd name="T8" fmla="*/ 756 w 2304"/>
                <a:gd name="T9" fmla="*/ 1694 h 1680"/>
                <a:gd name="T10" fmla="*/ 972 w 2304"/>
                <a:gd name="T11" fmla="*/ 130 h 1680"/>
                <a:gd name="T12" fmla="*/ 1188 w 2304"/>
                <a:gd name="T13" fmla="*/ 1694 h 1680"/>
                <a:gd name="T14" fmla="*/ 1404 w 2304"/>
                <a:gd name="T15" fmla="*/ 130 h 1680"/>
                <a:gd name="T16" fmla="*/ 1620 w 2304"/>
                <a:gd name="T17" fmla="*/ 1694 h 1680"/>
                <a:gd name="T18" fmla="*/ 1836 w 2304"/>
                <a:gd name="T19" fmla="*/ 130 h 1680"/>
                <a:gd name="T20" fmla="*/ 2052 w 2304"/>
                <a:gd name="T21" fmla="*/ 1694 h 1680"/>
                <a:gd name="T22" fmla="*/ 2268 w 2304"/>
                <a:gd name="T23" fmla="*/ 130 h 1680"/>
                <a:gd name="T24" fmla="*/ 2484 w 2304"/>
                <a:gd name="T25" fmla="*/ 1694 h 1680"/>
                <a:gd name="T26" fmla="*/ 2592 w 2304"/>
                <a:gd name="T27" fmla="*/ 912 h 168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304"/>
                <a:gd name="T43" fmla="*/ 0 h 1680"/>
                <a:gd name="T44" fmla="*/ 2304 w 2304"/>
                <a:gd name="T45" fmla="*/ 1680 h 1680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304" h="1680">
                  <a:moveTo>
                    <a:pt x="0" y="840"/>
                  </a:moveTo>
                  <a:cubicBezTo>
                    <a:pt x="24" y="420"/>
                    <a:pt x="48" y="0"/>
                    <a:pt x="96" y="120"/>
                  </a:cubicBezTo>
                  <a:cubicBezTo>
                    <a:pt x="144" y="240"/>
                    <a:pt x="224" y="1560"/>
                    <a:pt x="288" y="1560"/>
                  </a:cubicBezTo>
                  <a:cubicBezTo>
                    <a:pt x="352" y="1560"/>
                    <a:pt x="416" y="120"/>
                    <a:pt x="480" y="120"/>
                  </a:cubicBezTo>
                  <a:cubicBezTo>
                    <a:pt x="544" y="120"/>
                    <a:pt x="608" y="1560"/>
                    <a:pt x="672" y="1560"/>
                  </a:cubicBezTo>
                  <a:cubicBezTo>
                    <a:pt x="736" y="1560"/>
                    <a:pt x="800" y="120"/>
                    <a:pt x="864" y="120"/>
                  </a:cubicBezTo>
                  <a:cubicBezTo>
                    <a:pt x="928" y="120"/>
                    <a:pt x="992" y="1560"/>
                    <a:pt x="1056" y="1560"/>
                  </a:cubicBezTo>
                  <a:cubicBezTo>
                    <a:pt x="1120" y="1560"/>
                    <a:pt x="1184" y="120"/>
                    <a:pt x="1248" y="120"/>
                  </a:cubicBezTo>
                  <a:cubicBezTo>
                    <a:pt x="1312" y="120"/>
                    <a:pt x="1376" y="1560"/>
                    <a:pt x="1440" y="1560"/>
                  </a:cubicBezTo>
                  <a:cubicBezTo>
                    <a:pt x="1504" y="1560"/>
                    <a:pt x="1568" y="120"/>
                    <a:pt x="1632" y="120"/>
                  </a:cubicBezTo>
                  <a:cubicBezTo>
                    <a:pt x="1696" y="120"/>
                    <a:pt x="1760" y="1560"/>
                    <a:pt x="1824" y="1560"/>
                  </a:cubicBezTo>
                  <a:cubicBezTo>
                    <a:pt x="1888" y="1560"/>
                    <a:pt x="1952" y="120"/>
                    <a:pt x="2016" y="120"/>
                  </a:cubicBezTo>
                  <a:cubicBezTo>
                    <a:pt x="2080" y="120"/>
                    <a:pt x="2160" y="1440"/>
                    <a:pt x="2208" y="1560"/>
                  </a:cubicBezTo>
                  <a:cubicBezTo>
                    <a:pt x="2256" y="1680"/>
                    <a:pt x="2280" y="1260"/>
                    <a:pt x="2304" y="840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41" name="Line 9"/>
            <p:cNvSpPr>
              <a:spLocks noChangeShapeType="1"/>
            </p:cNvSpPr>
            <p:nvPr/>
          </p:nvSpPr>
          <p:spPr bwMode="auto">
            <a:xfrm>
              <a:off x="480" y="3168"/>
              <a:ext cx="384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42" name="Line 10"/>
            <p:cNvSpPr>
              <a:spLocks noChangeShapeType="1"/>
            </p:cNvSpPr>
            <p:nvPr/>
          </p:nvSpPr>
          <p:spPr bwMode="auto">
            <a:xfrm>
              <a:off x="3456" y="3216"/>
              <a:ext cx="384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 type="arrow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391" name="Line 11"/>
          <p:cNvSpPr>
            <a:spLocks noChangeShapeType="1"/>
          </p:cNvSpPr>
          <p:nvPr/>
        </p:nvSpPr>
        <p:spPr bwMode="auto">
          <a:xfrm flipV="1">
            <a:off x="5334000" y="1295400"/>
            <a:ext cx="1066800" cy="1031875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2" name="Line 12"/>
          <p:cNvSpPr>
            <a:spLocks noChangeShapeType="1"/>
          </p:cNvSpPr>
          <p:nvPr/>
        </p:nvSpPr>
        <p:spPr bwMode="auto">
          <a:xfrm>
            <a:off x="5334000" y="2362200"/>
            <a:ext cx="1066800" cy="609600"/>
          </a:xfrm>
          <a:prstGeom prst="line">
            <a:avLst/>
          </a:prstGeom>
          <a:noFill/>
          <a:ln w="28575">
            <a:solidFill>
              <a:srgbClr val="FF6600"/>
            </a:solidFill>
            <a:prstDash val="sysDot"/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3" name="Line 13"/>
          <p:cNvSpPr>
            <a:spLocks noChangeShapeType="1"/>
          </p:cNvSpPr>
          <p:nvPr/>
        </p:nvSpPr>
        <p:spPr bwMode="auto">
          <a:xfrm>
            <a:off x="5334000" y="2362200"/>
            <a:ext cx="160020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sysDot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94" name="Text Box 14"/>
          <p:cNvSpPr txBox="1">
            <a:spLocks noChangeArrowheads="1"/>
          </p:cNvSpPr>
          <p:nvPr/>
        </p:nvSpPr>
        <p:spPr bwMode="auto">
          <a:xfrm>
            <a:off x="2286000" y="2514600"/>
            <a:ext cx="4572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i="1">
                <a:solidFill>
                  <a:srgbClr val="000099"/>
                </a:solidFill>
                <a:latin typeface="Times New Roman" charset="0"/>
              </a:rPr>
              <a:t>e</a:t>
            </a:r>
          </a:p>
        </p:txBody>
      </p:sp>
      <p:sp>
        <p:nvSpPr>
          <p:cNvPr id="16395" name="Text Box 15"/>
          <p:cNvSpPr txBox="1">
            <a:spLocks noChangeArrowheads="1"/>
          </p:cNvSpPr>
          <p:nvPr/>
        </p:nvSpPr>
        <p:spPr bwMode="auto">
          <a:xfrm>
            <a:off x="2819400" y="1524000"/>
            <a:ext cx="4572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i="1">
                <a:solidFill>
                  <a:srgbClr val="000099"/>
                </a:solidFill>
                <a:latin typeface="Times New Roman" charset="0"/>
              </a:rPr>
              <a:t>e</a:t>
            </a:r>
            <a:r>
              <a:rPr lang="en-US" sz="2800" i="1">
                <a:solidFill>
                  <a:srgbClr val="000099"/>
                </a:solidFill>
                <a:latin typeface="Times New Roman" charset="0"/>
                <a:ea typeface="Times New Roman" charset="0"/>
                <a:cs typeface="Times New Roman" charset="0"/>
              </a:rPr>
              <a:t>'</a:t>
            </a:r>
            <a:endParaRPr lang="en-US" sz="2800" i="1">
              <a:solidFill>
                <a:srgbClr val="000099"/>
              </a:solidFill>
              <a:latin typeface="Times New Roman" charset="0"/>
            </a:endParaRPr>
          </a:p>
        </p:txBody>
      </p:sp>
      <p:sp>
        <p:nvSpPr>
          <p:cNvPr id="16396" name="Text Box 16"/>
          <p:cNvSpPr txBox="1">
            <a:spLocks noChangeArrowheads="1"/>
          </p:cNvSpPr>
          <p:nvPr/>
        </p:nvSpPr>
        <p:spPr bwMode="auto">
          <a:xfrm>
            <a:off x="4648200" y="3048000"/>
            <a:ext cx="6858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>
                <a:solidFill>
                  <a:srgbClr val="000099"/>
                </a:solidFill>
                <a:latin typeface="Times New Roman" charset="0"/>
                <a:sym typeface="Symbol" charset="2"/>
              </a:rPr>
              <a:t></a:t>
            </a:r>
            <a:r>
              <a:rPr lang="en-US" sz="2800" baseline="-25000">
                <a:solidFill>
                  <a:srgbClr val="000099"/>
                </a:solidFill>
                <a:latin typeface="Times New Roman" charset="0"/>
                <a:sym typeface="Symbol" charset="2"/>
              </a:rPr>
              <a:t>x</a:t>
            </a:r>
            <a:endParaRPr lang="en-US" sz="2800" baseline="-25000">
              <a:solidFill>
                <a:srgbClr val="000099"/>
              </a:solidFill>
              <a:latin typeface="Times New Roman" charset="0"/>
            </a:endParaRPr>
          </a:p>
        </p:txBody>
      </p:sp>
      <p:sp>
        <p:nvSpPr>
          <p:cNvPr id="16397" name="Text Box 17"/>
          <p:cNvSpPr txBox="1">
            <a:spLocks noChangeArrowheads="1"/>
          </p:cNvSpPr>
          <p:nvPr/>
        </p:nvSpPr>
        <p:spPr bwMode="auto">
          <a:xfrm>
            <a:off x="5486400" y="2667000"/>
            <a:ext cx="9144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i="1">
                <a:solidFill>
                  <a:srgbClr val="000099"/>
                </a:solidFill>
                <a:latin typeface="Times New Roman" charset="0"/>
              </a:rPr>
              <a:t>p</a:t>
            </a:r>
            <a:r>
              <a:rPr lang="en-US" sz="2800" baseline="-25000">
                <a:solidFill>
                  <a:srgbClr val="000099"/>
                </a:solidFill>
                <a:latin typeface="Times New Roman" charset="0"/>
              </a:rPr>
              <a:t>A</a:t>
            </a:r>
            <a:r>
              <a:rPr lang="en-US" sz="2800" baseline="-25000">
                <a:solidFill>
                  <a:srgbClr val="000099"/>
                </a:solidFill>
                <a:latin typeface="Times New Roman" charset="0"/>
                <a:ea typeface="Times New Roman" charset="0"/>
                <a:cs typeface="Times New Roman" charset="0"/>
              </a:rPr>
              <a:t>–</a:t>
            </a:r>
            <a:r>
              <a:rPr lang="en-US" sz="2800" baseline="-25000">
                <a:solidFill>
                  <a:srgbClr val="000099"/>
                </a:solidFill>
                <a:latin typeface="Times New Roman" charset="0"/>
              </a:rPr>
              <a:t>1</a:t>
            </a:r>
          </a:p>
        </p:txBody>
      </p:sp>
      <p:sp>
        <p:nvSpPr>
          <p:cNvPr id="16398" name="Text Box 18"/>
          <p:cNvSpPr txBox="1">
            <a:spLocks noChangeArrowheads="1"/>
          </p:cNvSpPr>
          <p:nvPr/>
        </p:nvSpPr>
        <p:spPr bwMode="auto">
          <a:xfrm>
            <a:off x="6172200" y="1676400"/>
            <a:ext cx="8382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>
                <a:solidFill>
                  <a:srgbClr val="000099"/>
                </a:solidFill>
                <a:latin typeface="Times New Roman" charset="0"/>
                <a:sym typeface="Symbol" charset="2"/>
              </a:rPr>
              <a:t></a:t>
            </a:r>
            <a:r>
              <a:rPr lang="en-US" sz="2800" baseline="-25000">
                <a:solidFill>
                  <a:srgbClr val="000099"/>
                </a:solidFill>
                <a:latin typeface="Times New Roman" charset="0"/>
                <a:sym typeface="Symbol" charset="2"/>
              </a:rPr>
              <a:t>pq</a:t>
            </a:r>
            <a:endParaRPr lang="en-US" sz="2800" baseline="-25000">
              <a:solidFill>
                <a:srgbClr val="000099"/>
              </a:solidFill>
              <a:latin typeface="Times New Roman" charset="0"/>
            </a:endParaRPr>
          </a:p>
        </p:txBody>
      </p:sp>
      <p:sp>
        <p:nvSpPr>
          <p:cNvPr id="16399" name="Text Box 19"/>
          <p:cNvSpPr txBox="1">
            <a:spLocks noChangeArrowheads="1"/>
          </p:cNvSpPr>
          <p:nvPr/>
        </p:nvSpPr>
        <p:spPr bwMode="auto">
          <a:xfrm>
            <a:off x="5715000" y="1219200"/>
            <a:ext cx="6096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i="1">
                <a:solidFill>
                  <a:srgbClr val="000099"/>
                </a:solidFill>
                <a:latin typeface="Times New Roman" charset="0"/>
              </a:rPr>
              <a:t>p</a:t>
            </a:r>
          </a:p>
        </p:txBody>
      </p:sp>
      <p:sp>
        <p:nvSpPr>
          <p:cNvPr id="16400" name="Arc 20"/>
          <p:cNvSpPr>
            <a:spLocks/>
          </p:cNvSpPr>
          <p:nvPr/>
        </p:nvSpPr>
        <p:spPr bwMode="auto">
          <a:xfrm rot="10089417">
            <a:off x="4886325" y="2741613"/>
            <a:ext cx="295275" cy="377825"/>
          </a:xfrm>
          <a:custGeom>
            <a:avLst/>
            <a:gdLst>
              <a:gd name="T0" fmla="*/ 341446 w 20951"/>
              <a:gd name="T1" fmla="*/ 0 h 21531"/>
              <a:gd name="T2" fmla="*/ 4161488 w 20951"/>
              <a:gd name="T3" fmla="*/ 5012503 h 21531"/>
              <a:gd name="T4" fmla="*/ 0 w 20951"/>
              <a:gd name="T5" fmla="*/ 6630056 h 21531"/>
              <a:gd name="T6" fmla="*/ 0 60000 65536"/>
              <a:gd name="T7" fmla="*/ 0 60000 65536"/>
              <a:gd name="T8" fmla="*/ 0 60000 65536"/>
              <a:gd name="T9" fmla="*/ 0 w 20951"/>
              <a:gd name="T10" fmla="*/ 0 h 21531"/>
              <a:gd name="T11" fmla="*/ 20951 w 20951"/>
              <a:gd name="T12" fmla="*/ 21531 h 2153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0951" h="21531" fill="none" extrusionOk="0">
                <a:moveTo>
                  <a:pt x="1719" y="-1"/>
                </a:moveTo>
                <a:cubicBezTo>
                  <a:pt x="10958" y="737"/>
                  <a:pt x="18697" y="7287"/>
                  <a:pt x="20951" y="16277"/>
                </a:cubicBezTo>
              </a:path>
              <a:path w="20951" h="21531" stroke="0" extrusionOk="0">
                <a:moveTo>
                  <a:pt x="1719" y="-1"/>
                </a:moveTo>
                <a:cubicBezTo>
                  <a:pt x="10958" y="737"/>
                  <a:pt x="18697" y="7287"/>
                  <a:pt x="20951" y="16277"/>
                </a:cubicBezTo>
                <a:lnTo>
                  <a:pt x="0" y="21531"/>
                </a:ln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 type="triangle" w="med" len="med"/>
            <a:tailEnd type="triangle" w="med" len="med"/>
          </a:ln>
        </p:spPr>
        <p:txBody>
          <a:bodyPr rot="10800000" wrap="none" anchor="ctr">
            <a:prstTxWarp prst="textNoShape">
              <a:avLst/>
            </a:prstTxWarp>
          </a:bodyPr>
          <a:lstStyle/>
          <a:p>
            <a:pPr algn="ctr" eaLnBrk="0" hangingPunct="0"/>
            <a:endParaRPr lang="en-US" sz="20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16401" name="Arc 21"/>
          <p:cNvSpPr>
            <a:spLocks/>
          </p:cNvSpPr>
          <p:nvPr/>
        </p:nvSpPr>
        <p:spPr bwMode="auto">
          <a:xfrm>
            <a:off x="5943600" y="1754188"/>
            <a:ext cx="228600" cy="619125"/>
          </a:xfrm>
          <a:custGeom>
            <a:avLst/>
            <a:gdLst>
              <a:gd name="T0" fmla="*/ 0 w 21600"/>
              <a:gd name="T1" fmla="*/ 0 h 25406"/>
              <a:gd name="T2" fmla="*/ 2381493 w 21600"/>
              <a:gd name="T3" fmla="*/ 15087608 h 25406"/>
              <a:gd name="T4" fmla="*/ 0 w 21600"/>
              <a:gd name="T5" fmla="*/ 12827385 h 25406"/>
              <a:gd name="T6" fmla="*/ 0 60000 65536"/>
              <a:gd name="T7" fmla="*/ 0 60000 65536"/>
              <a:gd name="T8" fmla="*/ 0 60000 65536"/>
              <a:gd name="T9" fmla="*/ 0 w 21600"/>
              <a:gd name="T10" fmla="*/ 0 h 25406"/>
              <a:gd name="T11" fmla="*/ 21600 w 21600"/>
              <a:gd name="T12" fmla="*/ 25406 h 2540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5406" fill="none" extrusionOk="0">
                <a:moveTo>
                  <a:pt x="0" y="-1"/>
                </a:moveTo>
                <a:cubicBezTo>
                  <a:pt x="11929" y="0"/>
                  <a:pt x="21600" y="9670"/>
                  <a:pt x="21600" y="21600"/>
                </a:cubicBezTo>
                <a:cubicBezTo>
                  <a:pt x="21600" y="22876"/>
                  <a:pt x="21486" y="24149"/>
                  <a:pt x="21262" y="25406"/>
                </a:cubicBezTo>
              </a:path>
              <a:path w="21600" h="25406" stroke="0" extrusionOk="0">
                <a:moveTo>
                  <a:pt x="0" y="-1"/>
                </a:moveTo>
                <a:cubicBezTo>
                  <a:pt x="11929" y="0"/>
                  <a:pt x="21600" y="9670"/>
                  <a:pt x="21600" y="21600"/>
                </a:cubicBezTo>
                <a:cubicBezTo>
                  <a:pt x="21600" y="22876"/>
                  <a:pt x="21486" y="24149"/>
                  <a:pt x="21262" y="25406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 type="triangle" w="med" len="med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2" name="Text Box 22"/>
          <p:cNvSpPr txBox="1">
            <a:spLocks noChangeArrowheads="1"/>
          </p:cNvSpPr>
          <p:nvPr/>
        </p:nvSpPr>
        <p:spPr bwMode="auto">
          <a:xfrm>
            <a:off x="3429000" y="2438400"/>
            <a:ext cx="10668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i="1">
                <a:solidFill>
                  <a:srgbClr val="000099"/>
                </a:solidFill>
                <a:latin typeface="Times New Roman" charset="0"/>
              </a:rPr>
              <a:t>(</a:t>
            </a:r>
            <a:r>
              <a:rPr lang="en-US" sz="2800" i="1">
                <a:solidFill>
                  <a:srgbClr val="000099"/>
                </a:solidFill>
                <a:latin typeface="Times New Roman" charset="0"/>
                <a:sym typeface="Symbol" charset="2"/>
              </a:rPr>
              <a:t>,</a:t>
            </a:r>
            <a:r>
              <a:rPr lang="en-US" sz="2800" b="1" i="1">
                <a:solidFill>
                  <a:srgbClr val="000099"/>
                </a:solidFill>
                <a:latin typeface="Times New Roman" charset="0"/>
                <a:sym typeface="Symbol" charset="2"/>
              </a:rPr>
              <a:t>q</a:t>
            </a:r>
            <a:r>
              <a:rPr lang="en-US" sz="2800" i="1">
                <a:solidFill>
                  <a:srgbClr val="000099"/>
                </a:solidFill>
                <a:latin typeface="Times New Roman" charset="0"/>
                <a:sym typeface="Symbol" charset="2"/>
              </a:rPr>
              <a:t>)</a:t>
            </a:r>
            <a:endParaRPr lang="en-US" sz="2800" i="1">
              <a:solidFill>
                <a:srgbClr val="000099"/>
              </a:solidFill>
              <a:latin typeface="Times New Roman" charset="0"/>
            </a:endParaRPr>
          </a:p>
        </p:txBody>
      </p:sp>
      <p:grpSp>
        <p:nvGrpSpPr>
          <p:cNvPr id="3" name="Group 23"/>
          <p:cNvGrpSpPr>
            <a:grpSpLocks/>
          </p:cNvGrpSpPr>
          <p:nvPr/>
        </p:nvGrpSpPr>
        <p:grpSpPr bwMode="auto">
          <a:xfrm>
            <a:off x="2971800" y="2133600"/>
            <a:ext cx="2336800" cy="393700"/>
            <a:chOff x="1008" y="1392"/>
            <a:chExt cx="1968" cy="192"/>
          </a:xfrm>
        </p:grpSpPr>
        <p:grpSp>
          <p:nvGrpSpPr>
            <p:cNvPr id="4" name="Group 24"/>
            <p:cNvGrpSpPr>
              <a:grpSpLocks/>
            </p:cNvGrpSpPr>
            <p:nvPr/>
          </p:nvGrpSpPr>
          <p:grpSpPr bwMode="auto">
            <a:xfrm>
              <a:off x="1738" y="1392"/>
              <a:ext cx="730" cy="192"/>
              <a:chOff x="2112" y="3744"/>
              <a:chExt cx="2304" cy="432"/>
            </a:xfrm>
          </p:grpSpPr>
          <p:grpSp>
            <p:nvGrpSpPr>
              <p:cNvPr id="5" name="Group 25"/>
              <p:cNvGrpSpPr>
                <a:grpSpLocks/>
              </p:cNvGrpSpPr>
              <p:nvPr/>
            </p:nvGrpSpPr>
            <p:grpSpPr bwMode="auto">
              <a:xfrm>
                <a:off x="3264" y="3744"/>
                <a:ext cx="1152" cy="432"/>
                <a:chOff x="2016" y="3648"/>
                <a:chExt cx="1152" cy="432"/>
              </a:xfrm>
            </p:grpSpPr>
            <p:grpSp>
              <p:nvGrpSpPr>
                <p:cNvPr id="6" name="Group 26"/>
                <p:cNvGrpSpPr>
                  <a:grpSpLocks/>
                </p:cNvGrpSpPr>
                <p:nvPr/>
              </p:nvGrpSpPr>
              <p:grpSpPr bwMode="auto">
                <a:xfrm flipV="1">
                  <a:off x="2592" y="3648"/>
                  <a:ext cx="576" cy="432"/>
                  <a:chOff x="1920" y="3552"/>
                  <a:chExt cx="576" cy="432"/>
                </a:xfrm>
              </p:grpSpPr>
              <p:sp>
                <p:nvSpPr>
                  <p:cNvPr id="16438" name="Arc 27"/>
                  <p:cNvSpPr>
                    <a:spLocks/>
                  </p:cNvSpPr>
                  <p:nvPr/>
                </p:nvSpPr>
                <p:spPr bwMode="auto">
                  <a:xfrm>
                    <a:off x="1920" y="3552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39" name="Arc 28"/>
                  <p:cNvSpPr>
                    <a:spLocks/>
                  </p:cNvSpPr>
                  <p:nvPr/>
                </p:nvSpPr>
                <p:spPr bwMode="auto">
                  <a:xfrm flipH="1" flipV="1">
                    <a:off x="2208" y="3744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7" name="Group 29"/>
                <p:cNvGrpSpPr>
                  <a:grpSpLocks/>
                </p:cNvGrpSpPr>
                <p:nvPr/>
              </p:nvGrpSpPr>
              <p:grpSpPr bwMode="auto">
                <a:xfrm>
                  <a:off x="2016" y="3648"/>
                  <a:ext cx="576" cy="432"/>
                  <a:chOff x="1920" y="3552"/>
                  <a:chExt cx="576" cy="432"/>
                </a:xfrm>
              </p:grpSpPr>
              <p:sp>
                <p:nvSpPr>
                  <p:cNvPr id="16436" name="Arc 30"/>
                  <p:cNvSpPr>
                    <a:spLocks/>
                  </p:cNvSpPr>
                  <p:nvPr/>
                </p:nvSpPr>
                <p:spPr bwMode="auto">
                  <a:xfrm>
                    <a:off x="1920" y="3552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37" name="Arc 31"/>
                  <p:cNvSpPr>
                    <a:spLocks/>
                  </p:cNvSpPr>
                  <p:nvPr/>
                </p:nvSpPr>
                <p:spPr bwMode="auto">
                  <a:xfrm flipH="1" flipV="1">
                    <a:off x="2208" y="3744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8" name="Group 32"/>
              <p:cNvGrpSpPr>
                <a:grpSpLocks/>
              </p:cNvGrpSpPr>
              <p:nvPr/>
            </p:nvGrpSpPr>
            <p:grpSpPr bwMode="auto">
              <a:xfrm>
                <a:off x="2112" y="3744"/>
                <a:ext cx="1152" cy="432"/>
                <a:chOff x="2016" y="3648"/>
                <a:chExt cx="1152" cy="432"/>
              </a:xfrm>
            </p:grpSpPr>
            <p:grpSp>
              <p:nvGrpSpPr>
                <p:cNvPr id="9" name="Group 33"/>
                <p:cNvGrpSpPr>
                  <a:grpSpLocks/>
                </p:cNvGrpSpPr>
                <p:nvPr/>
              </p:nvGrpSpPr>
              <p:grpSpPr bwMode="auto">
                <a:xfrm flipV="1">
                  <a:off x="2592" y="3648"/>
                  <a:ext cx="576" cy="432"/>
                  <a:chOff x="1920" y="3552"/>
                  <a:chExt cx="576" cy="432"/>
                </a:xfrm>
              </p:grpSpPr>
              <p:sp>
                <p:nvSpPr>
                  <p:cNvPr id="16432" name="Arc 34"/>
                  <p:cNvSpPr>
                    <a:spLocks/>
                  </p:cNvSpPr>
                  <p:nvPr/>
                </p:nvSpPr>
                <p:spPr bwMode="auto">
                  <a:xfrm>
                    <a:off x="1920" y="3552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33" name="Arc 35"/>
                  <p:cNvSpPr>
                    <a:spLocks/>
                  </p:cNvSpPr>
                  <p:nvPr/>
                </p:nvSpPr>
                <p:spPr bwMode="auto">
                  <a:xfrm flipH="1" flipV="1">
                    <a:off x="2208" y="3744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0" name="Group 36"/>
                <p:cNvGrpSpPr>
                  <a:grpSpLocks/>
                </p:cNvGrpSpPr>
                <p:nvPr/>
              </p:nvGrpSpPr>
              <p:grpSpPr bwMode="auto">
                <a:xfrm>
                  <a:off x="2016" y="3648"/>
                  <a:ext cx="576" cy="432"/>
                  <a:chOff x="1920" y="3552"/>
                  <a:chExt cx="576" cy="432"/>
                </a:xfrm>
              </p:grpSpPr>
              <p:sp>
                <p:nvSpPr>
                  <p:cNvPr id="16430" name="Arc 37"/>
                  <p:cNvSpPr>
                    <a:spLocks/>
                  </p:cNvSpPr>
                  <p:nvPr/>
                </p:nvSpPr>
                <p:spPr bwMode="auto">
                  <a:xfrm>
                    <a:off x="1920" y="3552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31" name="Arc 38"/>
                  <p:cNvSpPr>
                    <a:spLocks/>
                  </p:cNvSpPr>
                  <p:nvPr/>
                </p:nvSpPr>
                <p:spPr bwMode="auto">
                  <a:xfrm flipH="1" flipV="1">
                    <a:off x="2208" y="3744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11" name="Group 39"/>
            <p:cNvGrpSpPr>
              <a:grpSpLocks/>
            </p:cNvGrpSpPr>
            <p:nvPr/>
          </p:nvGrpSpPr>
          <p:grpSpPr bwMode="auto">
            <a:xfrm>
              <a:off x="1373" y="1392"/>
              <a:ext cx="365" cy="192"/>
              <a:chOff x="2016" y="3648"/>
              <a:chExt cx="1152" cy="432"/>
            </a:xfrm>
          </p:grpSpPr>
          <p:grpSp>
            <p:nvGrpSpPr>
              <p:cNvPr id="12" name="Group 40"/>
              <p:cNvGrpSpPr>
                <a:grpSpLocks/>
              </p:cNvGrpSpPr>
              <p:nvPr/>
            </p:nvGrpSpPr>
            <p:grpSpPr bwMode="auto">
              <a:xfrm flipV="1">
                <a:off x="2592" y="3648"/>
                <a:ext cx="576" cy="432"/>
                <a:chOff x="1920" y="3552"/>
                <a:chExt cx="576" cy="432"/>
              </a:xfrm>
            </p:grpSpPr>
            <p:sp>
              <p:nvSpPr>
                <p:cNvPr id="16424" name="Arc 41"/>
                <p:cNvSpPr>
                  <a:spLocks/>
                </p:cNvSpPr>
                <p:nvPr/>
              </p:nvSpPr>
              <p:spPr bwMode="auto">
                <a:xfrm>
                  <a:off x="1920" y="3552"/>
                  <a:ext cx="288" cy="240"/>
                </a:xfrm>
                <a:custGeom>
                  <a:avLst/>
                  <a:gdLst>
                    <a:gd name="T0" fmla="*/ 0 w 21600"/>
                    <a:gd name="T1" fmla="*/ 0 h 21600"/>
                    <a:gd name="T2" fmla="*/ 4 w 21600"/>
                    <a:gd name="T3" fmla="*/ 3 h 21600"/>
                    <a:gd name="T4" fmla="*/ 0 w 21600"/>
                    <a:gd name="T5" fmla="*/ 3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425" name="Arc 42"/>
                <p:cNvSpPr>
                  <a:spLocks/>
                </p:cNvSpPr>
                <p:nvPr/>
              </p:nvSpPr>
              <p:spPr bwMode="auto">
                <a:xfrm flipH="1" flipV="1">
                  <a:off x="2208" y="3744"/>
                  <a:ext cx="288" cy="240"/>
                </a:xfrm>
                <a:custGeom>
                  <a:avLst/>
                  <a:gdLst>
                    <a:gd name="T0" fmla="*/ 0 w 21600"/>
                    <a:gd name="T1" fmla="*/ 0 h 21600"/>
                    <a:gd name="T2" fmla="*/ 4 w 21600"/>
                    <a:gd name="T3" fmla="*/ 3 h 21600"/>
                    <a:gd name="T4" fmla="*/ 0 w 21600"/>
                    <a:gd name="T5" fmla="*/ 3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3" name="Group 43"/>
              <p:cNvGrpSpPr>
                <a:grpSpLocks/>
              </p:cNvGrpSpPr>
              <p:nvPr/>
            </p:nvGrpSpPr>
            <p:grpSpPr bwMode="auto">
              <a:xfrm>
                <a:off x="2016" y="3648"/>
                <a:ext cx="576" cy="432"/>
                <a:chOff x="1920" y="3552"/>
                <a:chExt cx="576" cy="432"/>
              </a:xfrm>
            </p:grpSpPr>
            <p:sp>
              <p:nvSpPr>
                <p:cNvPr id="16422" name="Arc 44"/>
                <p:cNvSpPr>
                  <a:spLocks/>
                </p:cNvSpPr>
                <p:nvPr/>
              </p:nvSpPr>
              <p:spPr bwMode="auto">
                <a:xfrm>
                  <a:off x="1920" y="3552"/>
                  <a:ext cx="288" cy="240"/>
                </a:xfrm>
                <a:custGeom>
                  <a:avLst/>
                  <a:gdLst>
                    <a:gd name="T0" fmla="*/ 0 w 21600"/>
                    <a:gd name="T1" fmla="*/ 0 h 21600"/>
                    <a:gd name="T2" fmla="*/ 4 w 21600"/>
                    <a:gd name="T3" fmla="*/ 3 h 21600"/>
                    <a:gd name="T4" fmla="*/ 0 w 21600"/>
                    <a:gd name="T5" fmla="*/ 3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423" name="Arc 45"/>
                <p:cNvSpPr>
                  <a:spLocks/>
                </p:cNvSpPr>
                <p:nvPr/>
              </p:nvSpPr>
              <p:spPr bwMode="auto">
                <a:xfrm flipH="1" flipV="1">
                  <a:off x="2208" y="3744"/>
                  <a:ext cx="288" cy="240"/>
                </a:xfrm>
                <a:custGeom>
                  <a:avLst/>
                  <a:gdLst>
                    <a:gd name="T0" fmla="*/ 0 w 21600"/>
                    <a:gd name="T1" fmla="*/ 0 h 21600"/>
                    <a:gd name="T2" fmla="*/ 4 w 21600"/>
                    <a:gd name="T3" fmla="*/ 3 h 21600"/>
                    <a:gd name="T4" fmla="*/ 0 w 21600"/>
                    <a:gd name="T5" fmla="*/ 3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4" name="Group 46"/>
            <p:cNvGrpSpPr>
              <a:grpSpLocks/>
            </p:cNvGrpSpPr>
            <p:nvPr/>
          </p:nvGrpSpPr>
          <p:grpSpPr bwMode="auto">
            <a:xfrm flipV="1">
              <a:off x="1191" y="1392"/>
              <a:ext cx="182" cy="192"/>
              <a:chOff x="1920" y="3552"/>
              <a:chExt cx="576" cy="432"/>
            </a:xfrm>
          </p:grpSpPr>
          <p:sp>
            <p:nvSpPr>
              <p:cNvPr id="16418" name="Arc 47"/>
              <p:cNvSpPr>
                <a:spLocks/>
              </p:cNvSpPr>
              <p:nvPr/>
            </p:nvSpPr>
            <p:spPr bwMode="auto">
              <a:xfrm>
                <a:off x="1920" y="3552"/>
                <a:ext cx="288" cy="240"/>
              </a:xfrm>
              <a:custGeom>
                <a:avLst/>
                <a:gdLst>
                  <a:gd name="T0" fmla="*/ 0 w 21600"/>
                  <a:gd name="T1" fmla="*/ 0 h 21600"/>
                  <a:gd name="T2" fmla="*/ 4 w 21600"/>
                  <a:gd name="T3" fmla="*/ 3 h 21600"/>
                  <a:gd name="T4" fmla="*/ 0 w 21600"/>
                  <a:gd name="T5" fmla="*/ 3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9" name="Arc 48"/>
              <p:cNvSpPr>
                <a:spLocks/>
              </p:cNvSpPr>
              <p:nvPr/>
            </p:nvSpPr>
            <p:spPr bwMode="auto">
              <a:xfrm flipH="1" flipV="1">
                <a:off x="2208" y="3744"/>
                <a:ext cx="288" cy="240"/>
              </a:xfrm>
              <a:custGeom>
                <a:avLst/>
                <a:gdLst>
                  <a:gd name="T0" fmla="*/ 0 w 21600"/>
                  <a:gd name="T1" fmla="*/ 0 h 21600"/>
                  <a:gd name="T2" fmla="*/ 4 w 21600"/>
                  <a:gd name="T3" fmla="*/ 3 h 21600"/>
                  <a:gd name="T4" fmla="*/ 0 w 21600"/>
                  <a:gd name="T5" fmla="*/ 3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5" name="Group 49"/>
            <p:cNvGrpSpPr>
              <a:grpSpLocks/>
            </p:cNvGrpSpPr>
            <p:nvPr/>
          </p:nvGrpSpPr>
          <p:grpSpPr bwMode="auto">
            <a:xfrm>
              <a:off x="1008" y="1392"/>
              <a:ext cx="183" cy="192"/>
              <a:chOff x="1920" y="3552"/>
              <a:chExt cx="576" cy="432"/>
            </a:xfrm>
          </p:grpSpPr>
          <p:sp>
            <p:nvSpPr>
              <p:cNvPr id="16416" name="Arc 50"/>
              <p:cNvSpPr>
                <a:spLocks/>
              </p:cNvSpPr>
              <p:nvPr/>
            </p:nvSpPr>
            <p:spPr bwMode="auto">
              <a:xfrm>
                <a:off x="1920" y="3552"/>
                <a:ext cx="288" cy="240"/>
              </a:xfrm>
              <a:custGeom>
                <a:avLst/>
                <a:gdLst>
                  <a:gd name="T0" fmla="*/ 0 w 21600"/>
                  <a:gd name="T1" fmla="*/ 0 h 21600"/>
                  <a:gd name="T2" fmla="*/ 4 w 21600"/>
                  <a:gd name="T3" fmla="*/ 3 h 21600"/>
                  <a:gd name="T4" fmla="*/ 0 w 21600"/>
                  <a:gd name="T5" fmla="*/ 3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7" name="Arc 51"/>
              <p:cNvSpPr>
                <a:spLocks/>
              </p:cNvSpPr>
              <p:nvPr/>
            </p:nvSpPr>
            <p:spPr bwMode="auto">
              <a:xfrm flipH="1" flipV="1">
                <a:off x="2208" y="3744"/>
                <a:ext cx="288" cy="240"/>
              </a:xfrm>
              <a:custGeom>
                <a:avLst/>
                <a:gdLst>
                  <a:gd name="T0" fmla="*/ 0 w 21600"/>
                  <a:gd name="T1" fmla="*/ 0 h 21600"/>
                  <a:gd name="T2" fmla="*/ 4 w 21600"/>
                  <a:gd name="T3" fmla="*/ 3 h 21600"/>
                  <a:gd name="T4" fmla="*/ 0 w 21600"/>
                  <a:gd name="T5" fmla="*/ 3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14" name="Arc 52"/>
            <p:cNvSpPr>
              <a:spLocks/>
            </p:cNvSpPr>
            <p:nvPr/>
          </p:nvSpPr>
          <p:spPr bwMode="auto">
            <a:xfrm>
              <a:off x="2468" y="1392"/>
              <a:ext cx="64" cy="9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15" name="Line 53"/>
            <p:cNvSpPr>
              <a:spLocks noChangeShapeType="1"/>
            </p:cNvSpPr>
            <p:nvPr/>
          </p:nvSpPr>
          <p:spPr bwMode="auto">
            <a:xfrm>
              <a:off x="2532" y="1488"/>
              <a:ext cx="44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404" name="Text Box 54"/>
          <p:cNvSpPr txBox="1">
            <a:spLocks noChangeArrowheads="1"/>
          </p:cNvSpPr>
          <p:nvPr/>
        </p:nvSpPr>
        <p:spPr bwMode="auto">
          <a:xfrm>
            <a:off x="755650" y="4252913"/>
            <a:ext cx="8229600" cy="2985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Four-momentum transfer:    </a:t>
            </a:r>
            <a:r>
              <a:rPr lang="en-US" sz="2400" i="1" dirty="0">
                <a:solidFill>
                  <a:srgbClr val="000099"/>
                </a:solidFill>
              </a:rPr>
              <a:t>Q</a:t>
            </a:r>
            <a:r>
              <a:rPr lang="en-US" sz="2400" baseline="30000" dirty="0">
                <a:solidFill>
                  <a:srgbClr val="000099"/>
                </a:solidFill>
              </a:rPr>
              <a:t>2 </a:t>
            </a:r>
            <a:r>
              <a:rPr lang="en-US" sz="2400" dirty="0" err="1">
                <a:solidFill>
                  <a:srgbClr val="000099"/>
                </a:solidFill>
                <a:sym typeface="Symbol" charset="2"/>
              </a:rPr>
              <a:t></a:t>
            </a:r>
            <a:r>
              <a:rPr lang="en-US" sz="2400" dirty="0">
                <a:solidFill>
                  <a:srgbClr val="000099"/>
                </a:solidFill>
              </a:rPr>
              <a:t> </a:t>
            </a:r>
            <a:r>
              <a:rPr lang="en-US" sz="2400" dirty="0">
                <a:solidFill>
                  <a:srgbClr val="000099"/>
                </a:solidFill>
                <a:ea typeface="Times New Roman" charset="0"/>
                <a:cs typeface="Times New Roman" charset="0"/>
              </a:rPr>
              <a:t>–</a:t>
            </a:r>
            <a:r>
              <a:rPr lang="en-US" sz="2400" dirty="0">
                <a:solidFill>
                  <a:srgbClr val="000099"/>
                </a:solidFill>
              </a:rPr>
              <a:t> </a:t>
            </a:r>
            <a:r>
              <a:rPr lang="en-US" sz="2400" i="1" dirty="0" err="1">
                <a:solidFill>
                  <a:srgbClr val="000099"/>
                </a:solidFill>
              </a:rPr>
              <a:t>q</a:t>
            </a:r>
            <a:r>
              <a:rPr lang="en-US" sz="2400" baseline="-25000" dirty="0" err="1">
                <a:solidFill>
                  <a:srgbClr val="000099"/>
                </a:solidFill>
                <a:sym typeface="Symbol" charset="2"/>
              </a:rPr>
              <a:t></a:t>
            </a:r>
            <a:r>
              <a:rPr lang="en-US" sz="2400" i="1" dirty="0" err="1">
                <a:solidFill>
                  <a:srgbClr val="000099"/>
                </a:solidFill>
                <a:sym typeface="Symbol" charset="2"/>
              </a:rPr>
              <a:t>q</a:t>
            </a:r>
            <a:r>
              <a:rPr lang="en-US" sz="2400" baseline="30000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baseline="30000" dirty="0" err="1">
                <a:solidFill>
                  <a:srgbClr val="000099"/>
                </a:solidFill>
                <a:sym typeface="Symbol" charset="2"/>
              </a:rPr>
              <a:t></a:t>
            </a:r>
            <a:r>
              <a:rPr lang="en-US" sz="2400" baseline="30000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dirty="0">
                <a:solidFill>
                  <a:srgbClr val="000099"/>
                </a:solidFill>
                <a:sym typeface="Symbol" charset="2"/>
              </a:rPr>
              <a:t>= </a:t>
            </a:r>
            <a:r>
              <a:rPr lang="en-US" sz="2400" b="1" i="1" dirty="0">
                <a:solidFill>
                  <a:srgbClr val="000099"/>
                </a:solidFill>
                <a:sym typeface="Symbol" charset="2"/>
              </a:rPr>
              <a:t>q</a:t>
            </a:r>
            <a:r>
              <a:rPr lang="en-US" sz="2400" baseline="30000" dirty="0">
                <a:solidFill>
                  <a:srgbClr val="000099"/>
                </a:solidFill>
              </a:rPr>
              <a:t>2 </a:t>
            </a:r>
            <a:r>
              <a:rPr lang="en-US" sz="2400" dirty="0">
                <a:solidFill>
                  <a:srgbClr val="000099"/>
                </a:solidFill>
                <a:ea typeface="Times New Roman" charset="0"/>
                <a:cs typeface="Times New Roman" charset="0"/>
              </a:rPr>
              <a:t>–</a:t>
            </a:r>
            <a:r>
              <a:rPr lang="en-US" sz="2400" i="1" dirty="0" err="1">
                <a:solidFill>
                  <a:srgbClr val="000099"/>
                </a:solidFill>
                <a:sym typeface="Symbol" charset="2"/>
              </a:rPr>
              <a:t></a:t>
            </a:r>
            <a:r>
              <a:rPr lang="en-US" sz="2400" i="1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baseline="30000" dirty="0">
                <a:solidFill>
                  <a:srgbClr val="000099"/>
                </a:solidFill>
              </a:rPr>
              <a:t>2 </a:t>
            </a:r>
            <a:endParaRPr lang="en-US" sz="2400" dirty="0">
              <a:solidFill>
                <a:srgbClr val="000099"/>
              </a:solidFill>
              <a:sym typeface="Symbol" charset="2"/>
            </a:endParaRPr>
          </a:p>
          <a:p>
            <a:pPr>
              <a:spcBef>
                <a:spcPct val="50000"/>
              </a:spcBef>
            </a:pPr>
            <a:r>
              <a:rPr lang="en-US" sz="2400" dirty="0"/>
              <a:t>Missing momentum:</a:t>
            </a:r>
            <a:r>
              <a:rPr lang="en-US" sz="2400" b="1" i="1" dirty="0"/>
              <a:t>              </a:t>
            </a:r>
            <a:r>
              <a:rPr lang="en-US" sz="2400" b="1" i="1" dirty="0">
                <a:solidFill>
                  <a:srgbClr val="000099"/>
                </a:solidFill>
              </a:rPr>
              <a:t>p</a:t>
            </a:r>
            <a:r>
              <a:rPr lang="en-US" sz="2400" baseline="-25000" dirty="0">
                <a:solidFill>
                  <a:srgbClr val="000099"/>
                </a:solidFill>
              </a:rPr>
              <a:t>m </a:t>
            </a:r>
            <a:r>
              <a:rPr lang="en-US" sz="2400" dirty="0">
                <a:solidFill>
                  <a:srgbClr val="000099"/>
                </a:solidFill>
              </a:rPr>
              <a:t>= </a:t>
            </a:r>
            <a:r>
              <a:rPr lang="en-US" sz="2400" b="1" i="1" dirty="0" err="1">
                <a:solidFill>
                  <a:srgbClr val="000099"/>
                </a:solidFill>
              </a:rPr>
              <a:t>q</a:t>
            </a:r>
            <a:r>
              <a:rPr lang="en-US" sz="2400" dirty="0">
                <a:solidFill>
                  <a:srgbClr val="000099"/>
                </a:solidFill>
              </a:rPr>
              <a:t> </a:t>
            </a:r>
            <a:r>
              <a:rPr lang="en-US" sz="2400" dirty="0">
                <a:solidFill>
                  <a:srgbClr val="000099"/>
                </a:solidFill>
                <a:ea typeface="Times New Roman" charset="0"/>
                <a:cs typeface="Times New Roman" charset="0"/>
              </a:rPr>
              <a:t>–</a:t>
            </a:r>
            <a:r>
              <a:rPr lang="en-US" sz="2400" dirty="0">
                <a:solidFill>
                  <a:srgbClr val="000099"/>
                </a:solidFill>
              </a:rPr>
              <a:t> </a:t>
            </a:r>
            <a:r>
              <a:rPr lang="en-US" sz="2400" b="1" i="1" dirty="0" err="1">
                <a:solidFill>
                  <a:srgbClr val="000099"/>
                </a:solidFill>
              </a:rPr>
              <a:t>p</a:t>
            </a:r>
            <a:r>
              <a:rPr lang="en-US" sz="2400" b="1" i="1" dirty="0">
                <a:solidFill>
                  <a:srgbClr val="000099"/>
                </a:solidFill>
              </a:rPr>
              <a:t>  = </a:t>
            </a:r>
            <a:r>
              <a:rPr lang="en-US" sz="2400" b="1" i="1" dirty="0" err="1">
                <a:solidFill>
                  <a:srgbClr val="000099"/>
                </a:solidFill>
              </a:rPr>
              <a:t>p</a:t>
            </a:r>
            <a:r>
              <a:rPr lang="en-US" sz="2400" baseline="-25000" dirty="0" err="1">
                <a:solidFill>
                  <a:srgbClr val="000099"/>
                </a:solidFill>
              </a:rPr>
              <a:t>A</a:t>
            </a:r>
            <a:r>
              <a:rPr lang="en-US" sz="2400" baseline="-25000" dirty="0">
                <a:solidFill>
                  <a:srgbClr val="000099"/>
                </a:solidFill>
                <a:ea typeface="Times New Roman" charset="0"/>
                <a:cs typeface="Times New Roman" charset="0"/>
              </a:rPr>
              <a:t>–</a:t>
            </a:r>
            <a:r>
              <a:rPr lang="en-US" sz="2400" baseline="-25000" dirty="0">
                <a:solidFill>
                  <a:srgbClr val="000099"/>
                </a:solidFill>
              </a:rPr>
              <a:t>1</a:t>
            </a:r>
            <a:endParaRPr lang="en-US" sz="2400" i="1" baseline="-25000" dirty="0">
              <a:solidFill>
                <a:srgbClr val="000099"/>
              </a:solidFill>
            </a:endParaRPr>
          </a:p>
          <a:p>
            <a:pPr>
              <a:spcBef>
                <a:spcPct val="50000"/>
              </a:spcBef>
            </a:pPr>
            <a:r>
              <a:rPr lang="en-US" sz="2400" dirty="0"/>
              <a:t>Energy Transfer:                    </a:t>
            </a:r>
            <a:r>
              <a:rPr lang="en-US" sz="2400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i="1" dirty="0">
                <a:solidFill>
                  <a:srgbClr val="000099"/>
                </a:solidFill>
                <a:sym typeface="Symbol" charset="2"/>
              </a:rPr>
              <a:t> </a:t>
            </a:r>
            <a:r>
              <a:rPr lang="en-US" sz="2400" dirty="0">
                <a:solidFill>
                  <a:srgbClr val="000099"/>
                </a:solidFill>
                <a:ea typeface="Times New Roman" charset="0"/>
                <a:cs typeface="Times New Roman" charset="0"/>
                <a:sym typeface="Symbol" charset="2"/>
              </a:rPr>
              <a:t> = e – e’</a:t>
            </a:r>
            <a:endParaRPr lang="en-US" sz="2400" baseline="-25000" dirty="0">
              <a:solidFill>
                <a:srgbClr val="000099"/>
              </a:solidFill>
            </a:endParaRPr>
          </a:p>
          <a:p>
            <a:pPr>
              <a:spcBef>
                <a:spcPct val="50000"/>
              </a:spcBef>
            </a:pPr>
            <a:r>
              <a:rPr lang="en-US" sz="2400" b="1" dirty="0" err="1"/>
              <a:t>Bjorken</a:t>
            </a:r>
            <a:r>
              <a:rPr lang="en-US" sz="2400" b="1" dirty="0"/>
              <a:t> x:                                </a:t>
            </a:r>
            <a:r>
              <a:rPr lang="en-US" sz="2400" dirty="0" err="1">
                <a:solidFill>
                  <a:srgbClr val="000099"/>
                </a:solidFill>
                <a:sym typeface="Symbol" charset="2"/>
              </a:rPr>
              <a:t>x</a:t>
            </a:r>
            <a:r>
              <a:rPr lang="en-US" sz="2400" baseline="-25000" dirty="0" err="1">
                <a:solidFill>
                  <a:srgbClr val="000099"/>
                </a:solidFill>
                <a:sym typeface="Symbol" charset="2"/>
              </a:rPr>
              <a:t>B</a:t>
            </a:r>
            <a:r>
              <a:rPr lang="en-US" sz="2400" baseline="-25000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dirty="0">
                <a:solidFill>
                  <a:srgbClr val="000099"/>
                </a:solidFill>
              </a:rPr>
              <a:t>=  </a:t>
            </a:r>
            <a:r>
              <a:rPr lang="en-US" sz="2400" i="1" dirty="0">
                <a:solidFill>
                  <a:srgbClr val="000099"/>
                </a:solidFill>
              </a:rPr>
              <a:t>Q</a:t>
            </a:r>
            <a:r>
              <a:rPr lang="en-US" sz="2400" baseline="30000" dirty="0">
                <a:solidFill>
                  <a:srgbClr val="000099"/>
                </a:solidFill>
              </a:rPr>
              <a:t>2</a:t>
            </a:r>
            <a:r>
              <a:rPr lang="en-US" sz="2400" dirty="0">
                <a:solidFill>
                  <a:srgbClr val="000099"/>
                </a:solidFill>
              </a:rPr>
              <a:t>/2m</a:t>
            </a:r>
            <a:r>
              <a:rPr lang="en-US" sz="2400" i="1" dirty="0">
                <a:solidFill>
                  <a:srgbClr val="000099"/>
                </a:solidFill>
                <a:sym typeface="Symbol" charset="2"/>
              </a:rPr>
              <a:t> </a:t>
            </a:r>
            <a:r>
              <a:rPr lang="en-US" sz="2000" b="1" i="1" dirty="0">
                <a:solidFill>
                  <a:srgbClr val="000099"/>
                </a:solidFill>
                <a:sym typeface="Symbol" charset="2"/>
              </a:rPr>
              <a:t>(determined by kinematics)</a:t>
            </a:r>
            <a:endParaRPr lang="en-US" sz="2000" b="1" baseline="-25000" dirty="0">
              <a:solidFill>
                <a:srgbClr val="000099"/>
              </a:solidFill>
            </a:endParaRPr>
          </a:p>
          <a:p>
            <a:pPr>
              <a:spcBef>
                <a:spcPct val="50000"/>
              </a:spcBef>
            </a:pPr>
            <a:endParaRPr lang="en-US" sz="2800" baseline="-25000" dirty="0">
              <a:solidFill>
                <a:srgbClr val="000099"/>
              </a:solidFill>
            </a:endParaRPr>
          </a:p>
          <a:p>
            <a:pPr>
              <a:spcBef>
                <a:spcPct val="50000"/>
              </a:spcBef>
            </a:pPr>
            <a:endParaRPr lang="en-US" sz="2800" baseline="-25000" dirty="0">
              <a:solidFill>
                <a:srgbClr val="000099"/>
              </a:solidFill>
            </a:endParaRPr>
          </a:p>
        </p:txBody>
      </p:sp>
      <p:sp>
        <p:nvSpPr>
          <p:cNvPr id="16405" name="Text Box 55"/>
          <p:cNvSpPr txBox="1">
            <a:spLocks noChangeArrowheads="1"/>
          </p:cNvSpPr>
          <p:nvPr/>
        </p:nvSpPr>
        <p:spPr bwMode="auto">
          <a:xfrm>
            <a:off x="533400" y="1600200"/>
            <a:ext cx="1905000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>
                <a:solidFill>
                  <a:schemeClr val="accent2"/>
                </a:solidFill>
              </a:rPr>
              <a:t>scattering plane</a:t>
            </a:r>
          </a:p>
        </p:txBody>
      </p:sp>
      <p:sp>
        <p:nvSpPr>
          <p:cNvPr id="16406" name="Text Box 56"/>
          <p:cNvSpPr txBox="1">
            <a:spLocks noChangeArrowheads="1"/>
          </p:cNvSpPr>
          <p:nvPr/>
        </p:nvSpPr>
        <p:spPr bwMode="auto">
          <a:xfrm>
            <a:off x="685800" y="3505200"/>
            <a:ext cx="28956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/>
              <a:t>“out-of-plane” angle</a:t>
            </a:r>
          </a:p>
        </p:txBody>
      </p:sp>
      <p:sp>
        <p:nvSpPr>
          <p:cNvPr id="16407" name="Line 57"/>
          <p:cNvSpPr>
            <a:spLocks noChangeShapeType="1"/>
          </p:cNvSpPr>
          <p:nvPr/>
        </p:nvSpPr>
        <p:spPr bwMode="auto">
          <a:xfrm flipV="1">
            <a:off x="3048000" y="3429000"/>
            <a:ext cx="15240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08" name="Text Box 58"/>
          <p:cNvSpPr txBox="1">
            <a:spLocks noChangeArrowheads="1"/>
          </p:cNvSpPr>
          <p:nvPr/>
        </p:nvSpPr>
        <p:spPr bwMode="auto">
          <a:xfrm>
            <a:off x="7086600" y="2057400"/>
            <a:ext cx="1676400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>
                <a:solidFill>
                  <a:srgbClr val="FF0000"/>
                </a:solidFill>
              </a:rPr>
              <a:t>reaction plane</a:t>
            </a:r>
          </a:p>
        </p:txBody>
      </p:sp>
      <p:sp>
        <p:nvSpPr>
          <p:cNvPr id="16409" name="Title 6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</a:t>
            </a:r>
            <a:r>
              <a:rPr lang="en-US" dirty="0" err="1"/>
              <a:t>e,e’p</a:t>
            </a:r>
            <a:r>
              <a:rPr lang="en-US" dirty="0"/>
              <a:t>) Electron Scattering Kinematics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915400" cy="52578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562" dirty="0"/>
              <a:t>Inclusive Election Scattering Data Having Provided Both Valuable Insights As Well As Amazing Puzzles</a:t>
            </a:r>
          </a:p>
          <a:p>
            <a:pPr>
              <a:spcAft>
                <a:spcPts val="600"/>
              </a:spcAft>
            </a:pPr>
            <a:r>
              <a:rPr lang="en-US" sz="2562" dirty="0"/>
              <a:t>As I Think Will Become Very Clear, True Insight Comes From Making Use Of Multiple Reactions To Truly Gain Insights Into The Nucleus</a:t>
            </a:r>
          </a:p>
          <a:p>
            <a:pPr>
              <a:spcAft>
                <a:spcPts val="600"/>
              </a:spcAft>
            </a:pPr>
            <a:r>
              <a:rPr lang="en-US" sz="2562" dirty="0"/>
              <a:t>New Inclusive EMC (x&lt;1) and SRC (x&gt;1) Experiments Running RIGHT NOW with 12GeV Jefferson Lab</a:t>
            </a:r>
          </a:p>
          <a:p>
            <a:pPr>
              <a:spcAft>
                <a:spcPts val="600"/>
              </a:spcAft>
            </a:pPr>
            <a:r>
              <a:rPr lang="en-US" sz="2562" dirty="0"/>
              <a:t>In the future, we 2</a:t>
            </a:r>
            <a:r>
              <a:rPr lang="en-US" sz="2562" baseline="30000" dirty="0"/>
              <a:t>nd</a:t>
            </a:r>
            <a:r>
              <a:rPr lang="en-US" sz="2562" dirty="0"/>
              <a:t> generation </a:t>
            </a:r>
            <a:r>
              <a:rPr lang="en-US" sz="2562" baseline="30000" dirty="0"/>
              <a:t>3</a:t>
            </a:r>
            <a:r>
              <a:rPr lang="en-US" sz="2562" dirty="0"/>
              <a:t>H &amp; </a:t>
            </a:r>
            <a:r>
              <a:rPr lang="en-US" sz="2562" baseline="30000" dirty="0"/>
              <a:t>3</a:t>
            </a:r>
            <a:r>
              <a:rPr lang="en-US" sz="2562" dirty="0"/>
              <a:t>He with CLAS12 </a:t>
            </a:r>
          </a:p>
          <a:p>
            <a:pPr>
              <a:spcAft>
                <a:spcPts val="600"/>
              </a:spcAft>
            </a:pPr>
            <a:r>
              <a:rPr lang="en-US" sz="2562" dirty="0"/>
              <a:t>Looking to further future (discussions on Thursday):</a:t>
            </a:r>
          </a:p>
          <a:p>
            <a:pPr lvl="1">
              <a:spcAft>
                <a:spcPts val="600"/>
              </a:spcAft>
            </a:pPr>
            <a:r>
              <a:rPr lang="en-US" sz="2162" b="1" dirty="0"/>
              <a:t>Upgrade the dump in Hall A and/or C to 2 MW instead of 1 MW</a:t>
            </a:r>
          </a:p>
          <a:p>
            <a:pPr lvl="1">
              <a:spcAft>
                <a:spcPts val="600"/>
              </a:spcAft>
            </a:pPr>
            <a:r>
              <a:rPr lang="en-US" sz="2162" dirty="0"/>
              <a:t>Upgrade the energy reach of JLab to 22 GeV ( </a:t>
            </a:r>
            <a:r>
              <a:rPr lang="en-US" sz="2162" i="1" dirty="0"/>
              <a:t>circa 2040</a:t>
            </a:r>
            <a:r>
              <a:rPr lang="en-US" sz="2162" dirty="0"/>
              <a:t> )</a:t>
            </a:r>
          </a:p>
          <a:p>
            <a:pPr lvl="1">
              <a:spcAft>
                <a:spcPts val="600"/>
              </a:spcAft>
              <a:buNone/>
            </a:pPr>
            <a:endParaRPr lang="en-US" sz="2162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atypusc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42900"/>
            <a:ext cx="5388429" cy="3771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682742"/>
            <a:ext cx="9144000" cy="1870458"/>
          </a:xfrm>
        </p:spPr>
        <p:txBody>
          <a:bodyPr>
            <a:normAutofit/>
          </a:bodyPr>
          <a:lstStyle/>
          <a:p>
            <a:pPr algn="ctr"/>
            <a:r>
              <a:rPr lang="en-US" sz="2667" dirty="0"/>
              <a:t>So the good experimentalists and theorists finally agreed it wasn’t just protons and a neutrons.  It was a nucleus!</a:t>
            </a:r>
            <a:br>
              <a:rPr lang="en-US" sz="2667" dirty="0"/>
            </a:br>
            <a:br>
              <a:rPr lang="en-US" sz="2667" dirty="0"/>
            </a:br>
            <a:endParaRPr lang="en-US" sz="2667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ucleonimage_hir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AutoShape 3"/>
          <p:cNvSpPr>
            <a:spLocks noChangeArrowheads="1"/>
          </p:cNvSpPr>
          <p:nvPr/>
        </p:nvSpPr>
        <p:spPr bwMode="auto">
          <a:xfrm>
            <a:off x="1524000" y="1524000"/>
            <a:ext cx="4343400" cy="1524000"/>
          </a:xfrm>
          <a:prstGeom prst="parallelogram">
            <a:avLst>
              <a:gd name="adj" fmla="val 71250"/>
            </a:avLst>
          </a:prstGeom>
          <a:solidFill>
            <a:srgbClr val="FFFFFF"/>
          </a:solidFill>
          <a:ln w="9525">
            <a:solidFill>
              <a:schemeClr val="accent2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8" name="Line 5"/>
          <p:cNvSpPr>
            <a:spLocks noChangeShapeType="1"/>
          </p:cNvSpPr>
          <p:nvPr/>
        </p:nvSpPr>
        <p:spPr bwMode="auto">
          <a:xfrm flipV="1">
            <a:off x="1981200" y="2133600"/>
            <a:ext cx="1066800" cy="6858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89" name="Line 6"/>
          <p:cNvSpPr>
            <a:spLocks noChangeShapeType="1"/>
          </p:cNvSpPr>
          <p:nvPr/>
        </p:nvSpPr>
        <p:spPr bwMode="auto">
          <a:xfrm flipH="1" flipV="1">
            <a:off x="2667000" y="1600200"/>
            <a:ext cx="304800" cy="5334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 flipV="1">
            <a:off x="2971800" y="2133600"/>
            <a:ext cx="2362200" cy="304800"/>
            <a:chOff x="480" y="2304"/>
            <a:chExt cx="3360" cy="1824"/>
          </a:xfrm>
        </p:grpSpPr>
        <p:sp>
          <p:nvSpPr>
            <p:cNvPr id="16440" name="Freeform 8"/>
            <p:cNvSpPr>
              <a:spLocks/>
            </p:cNvSpPr>
            <p:nvPr/>
          </p:nvSpPr>
          <p:spPr bwMode="auto">
            <a:xfrm>
              <a:off x="864" y="2304"/>
              <a:ext cx="2592" cy="1824"/>
            </a:xfrm>
            <a:custGeom>
              <a:avLst/>
              <a:gdLst>
                <a:gd name="T0" fmla="*/ 0 w 2304"/>
                <a:gd name="T1" fmla="*/ 912 h 1680"/>
                <a:gd name="T2" fmla="*/ 108 w 2304"/>
                <a:gd name="T3" fmla="*/ 130 h 1680"/>
                <a:gd name="T4" fmla="*/ 324 w 2304"/>
                <a:gd name="T5" fmla="*/ 1694 h 1680"/>
                <a:gd name="T6" fmla="*/ 540 w 2304"/>
                <a:gd name="T7" fmla="*/ 130 h 1680"/>
                <a:gd name="T8" fmla="*/ 756 w 2304"/>
                <a:gd name="T9" fmla="*/ 1694 h 1680"/>
                <a:gd name="T10" fmla="*/ 972 w 2304"/>
                <a:gd name="T11" fmla="*/ 130 h 1680"/>
                <a:gd name="T12" fmla="*/ 1188 w 2304"/>
                <a:gd name="T13" fmla="*/ 1694 h 1680"/>
                <a:gd name="T14" fmla="*/ 1404 w 2304"/>
                <a:gd name="T15" fmla="*/ 130 h 1680"/>
                <a:gd name="T16" fmla="*/ 1620 w 2304"/>
                <a:gd name="T17" fmla="*/ 1694 h 1680"/>
                <a:gd name="T18" fmla="*/ 1836 w 2304"/>
                <a:gd name="T19" fmla="*/ 130 h 1680"/>
                <a:gd name="T20" fmla="*/ 2052 w 2304"/>
                <a:gd name="T21" fmla="*/ 1694 h 1680"/>
                <a:gd name="T22" fmla="*/ 2268 w 2304"/>
                <a:gd name="T23" fmla="*/ 130 h 1680"/>
                <a:gd name="T24" fmla="*/ 2484 w 2304"/>
                <a:gd name="T25" fmla="*/ 1694 h 1680"/>
                <a:gd name="T26" fmla="*/ 2592 w 2304"/>
                <a:gd name="T27" fmla="*/ 912 h 168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304"/>
                <a:gd name="T43" fmla="*/ 0 h 1680"/>
                <a:gd name="T44" fmla="*/ 2304 w 2304"/>
                <a:gd name="T45" fmla="*/ 1680 h 1680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304" h="1680">
                  <a:moveTo>
                    <a:pt x="0" y="840"/>
                  </a:moveTo>
                  <a:cubicBezTo>
                    <a:pt x="24" y="420"/>
                    <a:pt x="48" y="0"/>
                    <a:pt x="96" y="120"/>
                  </a:cubicBezTo>
                  <a:cubicBezTo>
                    <a:pt x="144" y="240"/>
                    <a:pt x="224" y="1560"/>
                    <a:pt x="288" y="1560"/>
                  </a:cubicBezTo>
                  <a:cubicBezTo>
                    <a:pt x="352" y="1560"/>
                    <a:pt x="416" y="120"/>
                    <a:pt x="480" y="120"/>
                  </a:cubicBezTo>
                  <a:cubicBezTo>
                    <a:pt x="544" y="120"/>
                    <a:pt x="608" y="1560"/>
                    <a:pt x="672" y="1560"/>
                  </a:cubicBezTo>
                  <a:cubicBezTo>
                    <a:pt x="736" y="1560"/>
                    <a:pt x="800" y="120"/>
                    <a:pt x="864" y="120"/>
                  </a:cubicBezTo>
                  <a:cubicBezTo>
                    <a:pt x="928" y="120"/>
                    <a:pt x="992" y="1560"/>
                    <a:pt x="1056" y="1560"/>
                  </a:cubicBezTo>
                  <a:cubicBezTo>
                    <a:pt x="1120" y="1560"/>
                    <a:pt x="1184" y="120"/>
                    <a:pt x="1248" y="120"/>
                  </a:cubicBezTo>
                  <a:cubicBezTo>
                    <a:pt x="1312" y="120"/>
                    <a:pt x="1376" y="1560"/>
                    <a:pt x="1440" y="1560"/>
                  </a:cubicBezTo>
                  <a:cubicBezTo>
                    <a:pt x="1504" y="1560"/>
                    <a:pt x="1568" y="120"/>
                    <a:pt x="1632" y="120"/>
                  </a:cubicBezTo>
                  <a:cubicBezTo>
                    <a:pt x="1696" y="120"/>
                    <a:pt x="1760" y="1560"/>
                    <a:pt x="1824" y="1560"/>
                  </a:cubicBezTo>
                  <a:cubicBezTo>
                    <a:pt x="1888" y="1560"/>
                    <a:pt x="1952" y="120"/>
                    <a:pt x="2016" y="120"/>
                  </a:cubicBezTo>
                  <a:cubicBezTo>
                    <a:pt x="2080" y="120"/>
                    <a:pt x="2160" y="1440"/>
                    <a:pt x="2208" y="1560"/>
                  </a:cubicBezTo>
                  <a:cubicBezTo>
                    <a:pt x="2256" y="1680"/>
                    <a:pt x="2280" y="1260"/>
                    <a:pt x="2304" y="840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41" name="Line 9"/>
            <p:cNvSpPr>
              <a:spLocks noChangeShapeType="1"/>
            </p:cNvSpPr>
            <p:nvPr/>
          </p:nvSpPr>
          <p:spPr bwMode="auto">
            <a:xfrm>
              <a:off x="480" y="3168"/>
              <a:ext cx="384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42" name="Line 10"/>
            <p:cNvSpPr>
              <a:spLocks noChangeShapeType="1"/>
            </p:cNvSpPr>
            <p:nvPr/>
          </p:nvSpPr>
          <p:spPr bwMode="auto">
            <a:xfrm>
              <a:off x="3456" y="3216"/>
              <a:ext cx="384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 type="arrow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394" name="Text Box 14"/>
          <p:cNvSpPr txBox="1">
            <a:spLocks noChangeArrowheads="1"/>
          </p:cNvSpPr>
          <p:nvPr/>
        </p:nvSpPr>
        <p:spPr bwMode="auto">
          <a:xfrm>
            <a:off x="2286000" y="2514600"/>
            <a:ext cx="4572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i="1">
                <a:solidFill>
                  <a:srgbClr val="000099"/>
                </a:solidFill>
                <a:latin typeface="Times New Roman" charset="0"/>
              </a:rPr>
              <a:t>e</a:t>
            </a:r>
          </a:p>
        </p:txBody>
      </p:sp>
      <p:sp>
        <p:nvSpPr>
          <p:cNvPr id="16395" name="Text Box 15"/>
          <p:cNvSpPr txBox="1">
            <a:spLocks noChangeArrowheads="1"/>
          </p:cNvSpPr>
          <p:nvPr/>
        </p:nvSpPr>
        <p:spPr bwMode="auto">
          <a:xfrm>
            <a:off x="2819400" y="1524000"/>
            <a:ext cx="4572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i="1">
                <a:solidFill>
                  <a:srgbClr val="000099"/>
                </a:solidFill>
                <a:latin typeface="Times New Roman" charset="0"/>
              </a:rPr>
              <a:t>e</a:t>
            </a:r>
            <a:r>
              <a:rPr lang="en-US" sz="2800" i="1">
                <a:solidFill>
                  <a:srgbClr val="000099"/>
                </a:solidFill>
                <a:latin typeface="Times New Roman" charset="0"/>
                <a:ea typeface="Times New Roman" charset="0"/>
                <a:cs typeface="Times New Roman" charset="0"/>
              </a:rPr>
              <a:t>'</a:t>
            </a:r>
            <a:endParaRPr lang="en-US" sz="2800" i="1">
              <a:solidFill>
                <a:srgbClr val="000099"/>
              </a:solidFill>
              <a:latin typeface="Times New Roman" charset="0"/>
            </a:endParaRPr>
          </a:p>
        </p:txBody>
      </p:sp>
      <p:sp>
        <p:nvSpPr>
          <p:cNvPr id="16402" name="Text Box 22"/>
          <p:cNvSpPr txBox="1">
            <a:spLocks noChangeArrowheads="1"/>
          </p:cNvSpPr>
          <p:nvPr/>
        </p:nvSpPr>
        <p:spPr bwMode="auto">
          <a:xfrm>
            <a:off x="3429000" y="2438400"/>
            <a:ext cx="10668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i="1">
                <a:solidFill>
                  <a:srgbClr val="000099"/>
                </a:solidFill>
                <a:latin typeface="Times New Roman" charset="0"/>
              </a:rPr>
              <a:t>(</a:t>
            </a:r>
            <a:r>
              <a:rPr lang="en-US" sz="2800" i="1">
                <a:solidFill>
                  <a:srgbClr val="000099"/>
                </a:solidFill>
                <a:latin typeface="Times New Roman" charset="0"/>
                <a:sym typeface="Symbol" charset="2"/>
              </a:rPr>
              <a:t>,</a:t>
            </a:r>
            <a:r>
              <a:rPr lang="en-US" sz="2800" b="1" i="1">
                <a:solidFill>
                  <a:srgbClr val="000099"/>
                </a:solidFill>
                <a:latin typeface="Times New Roman" charset="0"/>
                <a:sym typeface="Symbol" charset="2"/>
              </a:rPr>
              <a:t>q</a:t>
            </a:r>
            <a:r>
              <a:rPr lang="en-US" sz="2800" i="1">
                <a:solidFill>
                  <a:srgbClr val="000099"/>
                </a:solidFill>
                <a:latin typeface="Times New Roman" charset="0"/>
                <a:sym typeface="Symbol" charset="2"/>
              </a:rPr>
              <a:t>)</a:t>
            </a:r>
            <a:endParaRPr lang="en-US" sz="2800" i="1">
              <a:solidFill>
                <a:srgbClr val="000099"/>
              </a:solidFill>
              <a:latin typeface="Times New Roman" charset="0"/>
            </a:endParaRPr>
          </a:p>
        </p:txBody>
      </p:sp>
      <p:grpSp>
        <p:nvGrpSpPr>
          <p:cNvPr id="3" name="Group 23"/>
          <p:cNvGrpSpPr>
            <a:grpSpLocks/>
          </p:cNvGrpSpPr>
          <p:nvPr/>
        </p:nvGrpSpPr>
        <p:grpSpPr bwMode="auto">
          <a:xfrm>
            <a:off x="2971800" y="2133600"/>
            <a:ext cx="2336800" cy="393700"/>
            <a:chOff x="1008" y="1392"/>
            <a:chExt cx="1968" cy="192"/>
          </a:xfrm>
        </p:grpSpPr>
        <p:grpSp>
          <p:nvGrpSpPr>
            <p:cNvPr id="4" name="Group 24"/>
            <p:cNvGrpSpPr>
              <a:grpSpLocks/>
            </p:cNvGrpSpPr>
            <p:nvPr/>
          </p:nvGrpSpPr>
          <p:grpSpPr bwMode="auto">
            <a:xfrm>
              <a:off x="1738" y="1392"/>
              <a:ext cx="730" cy="192"/>
              <a:chOff x="2112" y="3744"/>
              <a:chExt cx="2304" cy="432"/>
            </a:xfrm>
          </p:grpSpPr>
          <p:grpSp>
            <p:nvGrpSpPr>
              <p:cNvPr id="5" name="Group 25"/>
              <p:cNvGrpSpPr>
                <a:grpSpLocks/>
              </p:cNvGrpSpPr>
              <p:nvPr/>
            </p:nvGrpSpPr>
            <p:grpSpPr bwMode="auto">
              <a:xfrm>
                <a:off x="3264" y="3744"/>
                <a:ext cx="1152" cy="432"/>
                <a:chOff x="2016" y="3648"/>
                <a:chExt cx="1152" cy="432"/>
              </a:xfrm>
            </p:grpSpPr>
            <p:grpSp>
              <p:nvGrpSpPr>
                <p:cNvPr id="6" name="Group 26"/>
                <p:cNvGrpSpPr>
                  <a:grpSpLocks/>
                </p:cNvGrpSpPr>
                <p:nvPr/>
              </p:nvGrpSpPr>
              <p:grpSpPr bwMode="auto">
                <a:xfrm flipV="1">
                  <a:off x="2592" y="3648"/>
                  <a:ext cx="576" cy="432"/>
                  <a:chOff x="1920" y="3552"/>
                  <a:chExt cx="576" cy="432"/>
                </a:xfrm>
              </p:grpSpPr>
              <p:sp>
                <p:nvSpPr>
                  <p:cNvPr id="16438" name="Arc 27"/>
                  <p:cNvSpPr>
                    <a:spLocks/>
                  </p:cNvSpPr>
                  <p:nvPr/>
                </p:nvSpPr>
                <p:spPr bwMode="auto">
                  <a:xfrm>
                    <a:off x="1920" y="3552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39" name="Arc 28"/>
                  <p:cNvSpPr>
                    <a:spLocks/>
                  </p:cNvSpPr>
                  <p:nvPr/>
                </p:nvSpPr>
                <p:spPr bwMode="auto">
                  <a:xfrm flipH="1" flipV="1">
                    <a:off x="2208" y="3744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7" name="Group 29"/>
                <p:cNvGrpSpPr>
                  <a:grpSpLocks/>
                </p:cNvGrpSpPr>
                <p:nvPr/>
              </p:nvGrpSpPr>
              <p:grpSpPr bwMode="auto">
                <a:xfrm>
                  <a:off x="2016" y="3648"/>
                  <a:ext cx="576" cy="432"/>
                  <a:chOff x="1920" y="3552"/>
                  <a:chExt cx="576" cy="432"/>
                </a:xfrm>
              </p:grpSpPr>
              <p:sp>
                <p:nvSpPr>
                  <p:cNvPr id="16436" name="Arc 30"/>
                  <p:cNvSpPr>
                    <a:spLocks/>
                  </p:cNvSpPr>
                  <p:nvPr/>
                </p:nvSpPr>
                <p:spPr bwMode="auto">
                  <a:xfrm>
                    <a:off x="1920" y="3552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37" name="Arc 31"/>
                  <p:cNvSpPr>
                    <a:spLocks/>
                  </p:cNvSpPr>
                  <p:nvPr/>
                </p:nvSpPr>
                <p:spPr bwMode="auto">
                  <a:xfrm flipH="1" flipV="1">
                    <a:off x="2208" y="3744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8" name="Group 32"/>
              <p:cNvGrpSpPr>
                <a:grpSpLocks/>
              </p:cNvGrpSpPr>
              <p:nvPr/>
            </p:nvGrpSpPr>
            <p:grpSpPr bwMode="auto">
              <a:xfrm>
                <a:off x="2112" y="3744"/>
                <a:ext cx="1152" cy="432"/>
                <a:chOff x="2016" y="3648"/>
                <a:chExt cx="1152" cy="432"/>
              </a:xfrm>
            </p:grpSpPr>
            <p:grpSp>
              <p:nvGrpSpPr>
                <p:cNvPr id="9" name="Group 33"/>
                <p:cNvGrpSpPr>
                  <a:grpSpLocks/>
                </p:cNvGrpSpPr>
                <p:nvPr/>
              </p:nvGrpSpPr>
              <p:grpSpPr bwMode="auto">
                <a:xfrm flipV="1">
                  <a:off x="2592" y="3648"/>
                  <a:ext cx="576" cy="432"/>
                  <a:chOff x="1920" y="3552"/>
                  <a:chExt cx="576" cy="432"/>
                </a:xfrm>
              </p:grpSpPr>
              <p:sp>
                <p:nvSpPr>
                  <p:cNvPr id="16432" name="Arc 34"/>
                  <p:cNvSpPr>
                    <a:spLocks/>
                  </p:cNvSpPr>
                  <p:nvPr/>
                </p:nvSpPr>
                <p:spPr bwMode="auto">
                  <a:xfrm>
                    <a:off x="1920" y="3552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33" name="Arc 35"/>
                  <p:cNvSpPr>
                    <a:spLocks/>
                  </p:cNvSpPr>
                  <p:nvPr/>
                </p:nvSpPr>
                <p:spPr bwMode="auto">
                  <a:xfrm flipH="1" flipV="1">
                    <a:off x="2208" y="3744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0" name="Group 36"/>
                <p:cNvGrpSpPr>
                  <a:grpSpLocks/>
                </p:cNvGrpSpPr>
                <p:nvPr/>
              </p:nvGrpSpPr>
              <p:grpSpPr bwMode="auto">
                <a:xfrm>
                  <a:off x="2016" y="3648"/>
                  <a:ext cx="576" cy="432"/>
                  <a:chOff x="1920" y="3552"/>
                  <a:chExt cx="576" cy="432"/>
                </a:xfrm>
              </p:grpSpPr>
              <p:sp>
                <p:nvSpPr>
                  <p:cNvPr id="16430" name="Arc 37"/>
                  <p:cNvSpPr>
                    <a:spLocks/>
                  </p:cNvSpPr>
                  <p:nvPr/>
                </p:nvSpPr>
                <p:spPr bwMode="auto">
                  <a:xfrm>
                    <a:off x="1920" y="3552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6431" name="Arc 38"/>
                  <p:cNvSpPr>
                    <a:spLocks/>
                  </p:cNvSpPr>
                  <p:nvPr/>
                </p:nvSpPr>
                <p:spPr bwMode="auto">
                  <a:xfrm flipH="1" flipV="1">
                    <a:off x="2208" y="3744"/>
                    <a:ext cx="288" cy="24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4 w 21600"/>
                      <a:gd name="T3" fmla="*/ 3 h 21600"/>
                      <a:gd name="T4" fmla="*/ 0 w 21600"/>
                      <a:gd name="T5" fmla="*/ 3 h 21600"/>
                      <a:gd name="T6" fmla="*/ 0 60000 65536"/>
                      <a:gd name="T7" fmla="*/ 0 60000 65536"/>
                      <a:gd name="T8" fmla="*/ 0 60000 65536"/>
                      <a:gd name="T9" fmla="*/ 0 w 21600"/>
                      <a:gd name="T10" fmla="*/ 0 h 21600"/>
                      <a:gd name="T11" fmla="*/ 21600 w 21600"/>
                      <a:gd name="T12" fmla="*/ 21600 h 21600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T9" t="T10" r="T11" b="T12"/>
                    <a:pathLst>
                      <a:path w="21600" h="21600" fill="none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</a:path>
                      <a:path w="21600" h="21600" stroke="0" extrusionOk="0">
                        <a:moveTo>
                          <a:pt x="0" y="-1"/>
                        </a:moveTo>
                        <a:cubicBezTo>
                          <a:pt x="11929" y="-1"/>
                          <a:pt x="21600" y="9670"/>
                          <a:pt x="21600" y="21600"/>
                        </a:cubicBezTo>
                        <a:lnTo>
                          <a:pt x="0" y="21600"/>
                        </a:lnTo>
                        <a:close/>
                      </a:path>
                    </a:pathLst>
                  </a:custGeom>
                  <a:noFill/>
                  <a:ln w="381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11" name="Group 39"/>
            <p:cNvGrpSpPr>
              <a:grpSpLocks/>
            </p:cNvGrpSpPr>
            <p:nvPr/>
          </p:nvGrpSpPr>
          <p:grpSpPr bwMode="auto">
            <a:xfrm>
              <a:off x="1373" y="1392"/>
              <a:ext cx="365" cy="192"/>
              <a:chOff x="2016" y="3648"/>
              <a:chExt cx="1152" cy="432"/>
            </a:xfrm>
          </p:grpSpPr>
          <p:grpSp>
            <p:nvGrpSpPr>
              <p:cNvPr id="12" name="Group 40"/>
              <p:cNvGrpSpPr>
                <a:grpSpLocks/>
              </p:cNvGrpSpPr>
              <p:nvPr/>
            </p:nvGrpSpPr>
            <p:grpSpPr bwMode="auto">
              <a:xfrm flipV="1">
                <a:off x="2592" y="3648"/>
                <a:ext cx="576" cy="432"/>
                <a:chOff x="1920" y="3552"/>
                <a:chExt cx="576" cy="432"/>
              </a:xfrm>
            </p:grpSpPr>
            <p:sp>
              <p:nvSpPr>
                <p:cNvPr id="16424" name="Arc 41"/>
                <p:cNvSpPr>
                  <a:spLocks/>
                </p:cNvSpPr>
                <p:nvPr/>
              </p:nvSpPr>
              <p:spPr bwMode="auto">
                <a:xfrm>
                  <a:off x="1920" y="3552"/>
                  <a:ext cx="288" cy="240"/>
                </a:xfrm>
                <a:custGeom>
                  <a:avLst/>
                  <a:gdLst>
                    <a:gd name="T0" fmla="*/ 0 w 21600"/>
                    <a:gd name="T1" fmla="*/ 0 h 21600"/>
                    <a:gd name="T2" fmla="*/ 4 w 21600"/>
                    <a:gd name="T3" fmla="*/ 3 h 21600"/>
                    <a:gd name="T4" fmla="*/ 0 w 21600"/>
                    <a:gd name="T5" fmla="*/ 3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425" name="Arc 42"/>
                <p:cNvSpPr>
                  <a:spLocks/>
                </p:cNvSpPr>
                <p:nvPr/>
              </p:nvSpPr>
              <p:spPr bwMode="auto">
                <a:xfrm flipH="1" flipV="1">
                  <a:off x="2208" y="3744"/>
                  <a:ext cx="288" cy="240"/>
                </a:xfrm>
                <a:custGeom>
                  <a:avLst/>
                  <a:gdLst>
                    <a:gd name="T0" fmla="*/ 0 w 21600"/>
                    <a:gd name="T1" fmla="*/ 0 h 21600"/>
                    <a:gd name="T2" fmla="*/ 4 w 21600"/>
                    <a:gd name="T3" fmla="*/ 3 h 21600"/>
                    <a:gd name="T4" fmla="*/ 0 w 21600"/>
                    <a:gd name="T5" fmla="*/ 3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3" name="Group 43"/>
              <p:cNvGrpSpPr>
                <a:grpSpLocks/>
              </p:cNvGrpSpPr>
              <p:nvPr/>
            </p:nvGrpSpPr>
            <p:grpSpPr bwMode="auto">
              <a:xfrm>
                <a:off x="2016" y="3648"/>
                <a:ext cx="576" cy="432"/>
                <a:chOff x="1920" y="3552"/>
                <a:chExt cx="576" cy="432"/>
              </a:xfrm>
            </p:grpSpPr>
            <p:sp>
              <p:nvSpPr>
                <p:cNvPr id="16422" name="Arc 44"/>
                <p:cNvSpPr>
                  <a:spLocks/>
                </p:cNvSpPr>
                <p:nvPr/>
              </p:nvSpPr>
              <p:spPr bwMode="auto">
                <a:xfrm>
                  <a:off x="1920" y="3552"/>
                  <a:ext cx="288" cy="240"/>
                </a:xfrm>
                <a:custGeom>
                  <a:avLst/>
                  <a:gdLst>
                    <a:gd name="T0" fmla="*/ 0 w 21600"/>
                    <a:gd name="T1" fmla="*/ 0 h 21600"/>
                    <a:gd name="T2" fmla="*/ 4 w 21600"/>
                    <a:gd name="T3" fmla="*/ 3 h 21600"/>
                    <a:gd name="T4" fmla="*/ 0 w 21600"/>
                    <a:gd name="T5" fmla="*/ 3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423" name="Arc 45"/>
                <p:cNvSpPr>
                  <a:spLocks/>
                </p:cNvSpPr>
                <p:nvPr/>
              </p:nvSpPr>
              <p:spPr bwMode="auto">
                <a:xfrm flipH="1" flipV="1">
                  <a:off x="2208" y="3744"/>
                  <a:ext cx="288" cy="240"/>
                </a:xfrm>
                <a:custGeom>
                  <a:avLst/>
                  <a:gdLst>
                    <a:gd name="T0" fmla="*/ 0 w 21600"/>
                    <a:gd name="T1" fmla="*/ 0 h 21600"/>
                    <a:gd name="T2" fmla="*/ 4 w 21600"/>
                    <a:gd name="T3" fmla="*/ 3 h 21600"/>
                    <a:gd name="T4" fmla="*/ 0 w 21600"/>
                    <a:gd name="T5" fmla="*/ 3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0" y="-1"/>
                      </a:moveTo>
                      <a:cubicBezTo>
                        <a:pt x="11929" y="-1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close/>
                    </a:path>
                  </a:pathLst>
                </a:cu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4" name="Group 46"/>
            <p:cNvGrpSpPr>
              <a:grpSpLocks/>
            </p:cNvGrpSpPr>
            <p:nvPr/>
          </p:nvGrpSpPr>
          <p:grpSpPr bwMode="auto">
            <a:xfrm flipV="1">
              <a:off x="1191" y="1392"/>
              <a:ext cx="182" cy="192"/>
              <a:chOff x="1920" y="3552"/>
              <a:chExt cx="576" cy="432"/>
            </a:xfrm>
          </p:grpSpPr>
          <p:sp>
            <p:nvSpPr>
              <p:cNvPr id="16418" name="Arc 47"/>
              <p:cNvSpPr>
                <a:spLocks/>
              </p:cNvSpPr>
              <p:nvPr/>
            </p:nvSpPr>
            <p:spPr bwMode="auto">
              <a:xfrm>
                <a:off x="1920" y="3552"/>
                <a:ext cx="288" cy="240"/>
              </a:xfrm>
              <a:custGeom>
                <a:avLst/>
                <a:gdLst>
                  <a:gd name="T0" fmla="*/ 0 w 21600"/>
                  <a:gd name="T1" fmla="*/ 0 h 21600"/>
                  <a:gd name="T2" fmla="*/ 4 w 21600"/>
                  <a:gd name="T3" fmla="*/ 3 h 21600"/>
                  <a:gd name="T4" fmla="*/ 0 w 21600"/>
                  <a:gd name="T5" fmla="*/ 3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9" name="Arc 48"/>
              <p:cNvSpPr>
                <a:spLocks/>
              </p:cNvSpPr>
              <p:nvPr/>
            </p:nvSpPr>
            <p:spPr bwMode="auto">
              <a:xfrm flipH="1" flipV="1">
                <a:off x="2208" y="3744"/>
                <a:ext cx="288" cy="240"/>
              </a:xfrm>
              <a:custGeom>
                <a:avLst/>
                <a:gdLst>
                  <a:gd name="T0" fmla="*/ 0 w 21600"/>
                  <a:gd name="T1" fmla="*/ 0 h 21600"/>
                  <a:gd name="T2" fmla="*/ 4 w 21600"/>
                  <a:gd name="T3" fmla="*/ 3 h 21600"/>
                  <a:gd name="T4" fmla="*/ 0 w 21600"/>
                  <a:gd name="T5" fmla="*/ 3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5" name="Group 49"/>
            <p:cNvGrpSpPr>
              <a:grpSpLocks/>
            </p:cNvGrpSpPr>
            <p:nvPr/>
          </p:nvGrpSpPr>
          <p:grpSpPr bwMode="auto">
            <a:xfrm>
              <a:off x="1008" y="1392"/>
              <a:ext cx="183" cy="192"/>
              <a:chOff x="1920" y="3552"/>
              <a:chExt cx="576" cy="432"/>
            </a:xfrm>
          </p:grpSpPr>
          <p:sp>
            <p:nvSpPr>
              <p:cNvPr id="16416" name="Arc 50"/>
              <p:cNvSpPr>
                <a:spLocks/>
              </p:cNvSpPr>
              <p:nvPr/>
            </p:nvSpPr>
            <p:spPr bwMode="auto">
              <a:xfrm>
                <a:off x="1920" y="3552"/>
                <a:ext cx="288" cy="240"/>
              </a:xfrm>
              <a:custGeom>
                <a:avLst/>
                <a:gdLst>
                  <a:gd name="T0" fmla="*/ 0 w 21600"/>
                  <a:gd name="T1" fmla="*/ 0 h 21600"/>
                  <a:gd name="T2" fmla="*/ 4 w 21600"/>
                  <a:gd name="T3" fmla="*/ 3 h 21600"/>
                  <a:gd name="T4" fmla="*/ 0 w 21600"/>
                  <a:gd name="T5" fmla="*/ 3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17" name="Arc 51"/>
              <p:cNvSpPr>
                <a:spLocks/>
              </p:cNvSpPr>
              <p:nvPr/>
            </p:nvSpPr>
            <p:spPr bwMode="auto">
              <a:xfrm flipH="1" flipV="1">
                <a:off x="2208" y="3744"/>
                <a:ext cx="288" cy="240"/>
              </a:xfrm>
              <a:custGeom>
                <a:avLst/>
                <a:gdLst>
                  <a:gd name="T0" fmla="*/ 0 w 21600"/>
                  <a:gd name="T1" fmla="*/ 0 h 21600"/>
                  <a:gd name="T2" fmla="*/ 4 w 21600"/>
                  <a:gd name="T3" fmla="*/ 3 h 21600"/>
                  <a:gd name="T4" fmla="*/ 0 w 21600"/>
                  <a:gd name="T5" fmla="*/ 3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14" name="Arc 52"/>
            <p:cNvSpPr>
              <a:spLocks/>
            </p:cNvSpPr>
            <p:nvPr/>
          </p:nvSpPr>
          <p:spPr bwMode="auto">
            <a:xfrm>
              <a:off x="2468" y="1392"/>
              <a:ext cx="64" cy="9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15" name="Line 53"/>
            <p:cNvSpPr>
              <a:spLocks noChangeShapeType="1"/>
            </p:cNvSpPr>
            <p:nvPr/>
          </p:nvSpPr>
          <p:spPr bwMode="auto">
            <a:xfrm>
              <a:off x="2532" y="1488"/>
              <a:ext cx="44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404" name="Text Box 54"/>
          <p:cNvSpPr txBox="1">
            <a:spLocks noChangeArrowheads="1"/>
          </p:cNvSpPr>
          <p:nvPr/>
        </p:nvSpPr>
        <p:spPr bwMode="auto">
          <a:xfrm>
            <a:off x="755650" y="4252913"/>
            <a:ext cx="8229600" cy="2985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Four-momentum transfer:    </a:t>
            </a:r>
            <a:r>
              <a:rPr lang="en-US" sz="2400" i="1" dirty="0">
                <a:solidFill>
                  <a:srgbClr val="000099"/>
                </a:solidFill>
              </a:rPr>
              <a:t>Q</a:t>
            </a:r>
            <a:r>
              <a:rPr lang="en-US" sz="2400" baseline="30000" dirty="0">
                <a:solidFill>
                  <a:srgbClr val="000099"/>
                </a:solidFill>
              </a:rPr>
              <a:t>2 </a:t>
            </a:r>
            <a:r>
              <a:rPr lang="en-US" sz="2400" dirty="0" err="1">
                <a:solidFill>
                  <a:srgbClr val="000099"/>
                </a:solidFill>
                <a:sym typeface="Symbol" charset="2"/>
              </a:rPr>
              <a:t></a:t>
            </a:r>
            <a:r>
              <a:rPr lang="en-US" sz="2400" dirty="0">
                <a:solidFill>
                  <a:srgbClr val="000099"/>
                </a:solidFill>
              </a:rPr>
              <a:t> </a:t>
            </a:r>
            <a:r>
              <a:rPr lang="en-US" sz="2400" dirty="0">
                <a:solidFill>
                  <a:srgbClr val="000099"/>
                </a:solidFill>
                <a:ea typeface="Times New Roman" charset="0"/>
                <a:cs typeface="Times New Roman" charset="0"/>
              </a:rPr>
              <a:t>–</a:t>
            </a:r>
            <a:r>
              <a:rPr lang="en-US" sz="2400" dirty="0">
                <a:solidFill>
                  <a:srgbClr val="000099"/>
                </a:solidFill>
              </a:rPr>
              <a:t> </a:t>
            </a:r>
            <a:r>
              <a:rPr lang="en-US" sz="2400" i="1" dirty="0" err="1">
                <a:solidFill>
                  <a:srgbClr val="000099"/>
                </a:solidFill>
              </a:rPr>
              <a:t>q</a:t>
            </a:r>
            <a:r>
              <a:rPr lang="en-US" sz="2400" baseline="-25000" dirty="0" err="1">
                <a:solidFill>
                  <a:srgbClr val="000099"/>
                </a:solidFill>
                <a:sym typeface="Symbol" charset="2"/>
              </a:rPr>
              <a:t></a:t>
            </a:r>
            <a:r>
              <a:rPr lang="en-US" sz="2400" i="1" dirty="0" err="1">
                <a:solidFill>
                  <a:srgbClr val="000099"/>
                </a:solidFill>
                <a:sym typeface="Symbol" charset="2"/>
              </a:rPr>
              <a:t>q</a:t>
            </a:r>
            <a:r>
              <a:rPr lang="en-US" sz="2400" baseline="30000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baseline="30000" dirty="0" err="1">
                <a:solidFill>
                  <a:srgbClr val="000099"/>
                </a:solidFill>
                <a:sym typeface="Symbol" charset="2"/>
              </a:rPr>
              <a:t></a:t>
            </a:r>
            <a:r>
              <a:rPr lang="en-US" sz="2400" baseline="30000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dirty="0">
                <a:solidFill>
                  <a:srgbClr val="000099"/>
                </a:solidFill>
                <a:sym typeface="Symbol" charset="2"/>
              </a:rPr>
              <a:t>= </a:t>
            </a:r>
            <a:r>
              <a:rPr lang="en-US" sz="2400" b="1" i="1" dirty="0">
                <a:solidFill>
                  <a:srgbClr val="000099"/>
                </a:solidFill>
                <a:sym typeface="Symbol" charset="2"/>
              </a:rPr>
              <a:t>q</a:t>
            </a:r>
            <a:r>
              <a:rPr lang="en-US" sz="2400" baseline="30000" dirty="0">
                <a:solidFill>
                  <a:srgbClr val="000099"/>
                </a:solidFill>
              </a:rPr>
              <a:t>2 </a:t>
            </a:r>
            <a:r>
              <a:rPr lang="en-US" sz="2400" dirty="0">
                <a:solidFill>
                  <a:srgbClr val="000099"/>
                </a:solidFill>
                <a:ea typeface="Times New Roman" charset="0"/>
                <a:cs typeface="Times New Roman" charset="0"/>
              </a:rPr>
              <a:t>–</a:t>
            </a:r>
            <a:r>
              <a:rPr lang="en-US" sz="2400" i="1" dirty="0" err="1">
                <a:solidFill>
                  <a:srgbClr val="000099"/>
                </a:solidFill>
                <a:sym typeface="Symbol" charset="2"/>
              </a:rPr>
              <a:t></a:t>
            </a:r>
            <a:r>
              <a:rPr lang="en-US" sz="2400" i="1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baseline="30000" dirty="0">
                <a:solidFill>
                  <a:srgbClr val="000099"/>
                </a:solidFill>
              </a:rPr>
              <a:t>2 </a:t>
            </a:r>
            <a:endParaRPr lang="en-US" sz="2400" dirty="0">
              <a:solidFill>
                <a:srgbClr val="000099"/>
              </a:solidFill>
              <a:sym typeface="Symbol" charset="2"/>
            </a:endParaRPr>
          </a:p>
          <a:p>
            <a:pPr>
              <a:spcBef>
                <a:spcPct val="50000"/>
              </a:spcBef>
            </a:pPr>
            <a:endParaRPr lang="en-US" sz="2400" dirty="0"/>
          </a:p>
          <a:p>
            <a:pPr>
              <a:spcBef>
                <a:spcPct val="50000"/>
              </a:spcBef>
            </a:pPr>
            <a:r>
              <a:rPr lang="en-US" sz="2400" dirty="0"/>
              <a:t>Energy Transfer:                    </a:t>
            </a:r>
            <a:r>
              <a:rPr lang="en-US" sz="2400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i="1" dirty="0">
                <a:solidFill>
                  <a:srgbClr val="000099"/>
                </a:solidFill>
                <a:sym typeface="Symbol" charset="2"/>
              </a:rPr>
              <a:t> </a:t>
            </a:r>
            <a:r>
              <a:rPr lang="en-US" sz="2400" dirty="0">
                <a:solidFill>
                  <a:srgbClr val="000099"/>
                </a:solidFill>
                <a:ea typeface="Times New Roman" charset="0"/>
                <a:cs typeface="Times New Roman" charset="0"/>
                <a:sym typeface="Symbol" charset="2"/>
              </a:rPr>
              <a:t> = e – e’</a:t>
            </a:r>
            <a:endParaRPr lang="en-US" sz="2400" baseline="-25000" dirty="0">
              <a:solidFill>
                <a:srgbClr val="000099"/>
              </a:solidFill>
            </a:endParaRPr>
          </a:p>
          <a:p>
            <a:pPr>
              <a:spcBef>
                <a:spcPct val="50000"/>
              </a:spcBef>
            </a:pPr>
            <a:r>
              <a:rPr lang="en-US" sz="2400" b="1" dirty="0" err="1"/>
              <a:t>Bjorken</a:t>
            </a:r>
            <a:r>
              <a:rPr lang="en-US" sz="2400" b="1" dirty="0"/>
              <a:t> x:                                </a:t>
            </a:r>
            <a:r>
              <a:rPr lang="en-US" sz="2400" dirty="0" err="1">
                <a:solidFill>
                  <a:srgbClr val="000099"/>
                </a:solidFill>
                <a:sym typeface="Symbol" charset="2"/>
              </a:rPr>
              <a:t>x</a:t>
            </a:r>
            <a:r>
              <a:rPr lang="en-US" sz="2400" baseline="-25000" dirty="0" err="1">
                <a:solidFill>
                  <a:srgbClr val="000099"/>
                </a:solidFill>
                <a:sym typeface="Symbol" charset="2"/>
              </a:rPr>
              <a:t>B</a:t>
            </a:r>
            <a:r>
              <a:rPr lang="en-US" sz="2400" baseline="-25000" dirty="0">
                <a:solidFill>
                  <a:srgbClr val="000099"/>
                </a:solidFill>
                <a:sym typeface="Symbol" charset="2"/>
              </a:rPr>
              <a:t> </a:t>
            </a:r>
            <a:r>
              <a:rPr lang="en-US" sz="2400" dirty="0">
                <a:solidFill>
                  <a:srgbClr val="000099"/>
                </a:solidFill>
              </a:rPr>
              <a:t>=  </a:t>
            </a:r>
            <a:r>
              <a:rPr lang="en-US" sz="2400" i="1" dirty="0">
                <a:solidFill>
                  <a:srgbClr val="000099"/>
                </a:solidFill>
              </a:rPr>
              <a:t>Q</a:t>
            </a:r>
            <a:r>
              <a:rPr lang="en-US" sz="2400" baseline="30000" dirty="0">
                <a:solidFill>
                  <a:srgbClr val="000099"/>
                </a:solidFill>
              </a:rPr>
              <a:t>2</a:t>
            </a:r>
            <a:r>
              <a:rPr lang="en-US" sz="2400" dirty="0">
                <a:solidFill>
                  <a:srgbClr val="000099"/>
                </a:solidFill>
              </a:rPr>
              <a:t>/2m</a:t>
            </a:r>
            <a:r>
              <a:rPr lang="en-US" sz="2400" i="1" dirty="0">
                <a:solidFill>
                  <a:srgbClr val="000099"/>
                </a:solidFill>
                <a:sym typeface="Symbol" charset="2"/>
              </a:rPr>
              <a:t> </a:t>
            </a:r>
            <a:r>
              <a:rPr lang="en-US" sz="2000" b="1" i="1" dirty="0">
                <a:solidFill>
                  <a:srgbClr val="000099"/>
                </a:solidFill>
                <a:sym typeface="Symbol" charset="2"/>
              </a:rPr>
              <a:t>(determined by kinematics)</a:t>
            </a:r>
            <a:endParaRPr lang="en-US" sz="2000" b="1" baseline="-25000" dirty="0">
              <a:solidFill>
                <a:srgbClr val="000099"/>
              </a:solidFill>
            </a:endParaRPr>
          </a:p>
          <a:p>
            <a:pPr>
              <a:spcBef>
                <a:spcPct val="50000"/>
              </a:spcBef>
            </a:pPr>
            <a:endParaRPr lang="en-US" sz="2800" baseline="-25000" dirty="0">
              <a:solidFill>
                <a:srgbClr val="000099"/>
              </a:solidFill>
            </a:endParaRPr>
          </a:p>
          <a:p>
            <a:pPr>
              <a:spcBef>
                <a:spcPct val="50000"/>
              </a:spcBef>
            </a:pPr>
            <a:endParaRPr lang="en-US" sz="2800" baseline="-25000" dirty="0">
              <a:solidFill>
                <a:srgbClr val="000099"/>
              </a:solidFill>
            </a:endParaRPr>
          </a:p>
        </p:txBody>
      </p:sp>
      <p:sp>
        <p:nvSpPr>
          <p:cNvPr id="16405" name="Text Box 55"/>
          <p:cNvSpPr txBox="1">
            <a:spLocks noChangeArrowheads="1"/>
          </p:cNvSpPr>
          <p:nvPr/>
        </p:nvSpPr>
        <p:spPr bwMode="auto">
          <a:xfrm>
            <a:off x="533400" y="1600200"/>
            <a:ext cx="1905000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>
                <a:solidFill>
                  <a:schemeClr val="accent2"/>
                </a:solidFill>
              </a:rPr>
              <a:t>scattering plane</a:t>
            </a:r>
          </a:p>
        </p:txBody>
      </p:sp>
      <p:sp>
        <p:nvSpPr>
          <p:cNvPr id="16409" name="Title 6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</a:t>
            </a:r>
            <a:r>
              <a:rPr lang="en-US" dirty="0" err="1"/>
              <a:t>e,e</a:t>
            </a:r>
            <a:r>
              <a:rPr lang="en-US" dirty="0"/>
              <a:t>’  ) Electron Scattering Kinematics </a:t>
            </a:r>
          </a:p>
        </p:txBody>
      </p:sp>
    </p:spTree>
    <p:extLst>
      <p:ext uri="{BB962C8B-B14F-4D97-AF65-F5344CB8AC3E}">
        <p14:creationId xmlns:p14="http://schemas.microsoft.com/office/powerpoint/2010/main" val="61506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7" name="Line 3"/>
          <p:cNvSpPr>
            <a:spLocks noChangeShapeType="1"/>
          </p:cNvSpPr>
          <p:nvPr/>
        </p:nvSpPr>
        <p:spPr bwMode="auto">
          <a:xfrm flipV="1">
            <a:off x="2254250" y="990600"/>
            <a:ext cx="0" cy="18430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8" name="Line 4"/>
          <p:cNvSpPr>
            <a:spLocks noChangeShapeType="1"/>
          </p:cNvSpPr>
          <p:nvPr/>
        </p:nvSpPr>
        <p:spPr bwMode="auto">
          <a:xfrm>
            <a:off x="2254250" y="2833688"/>
            <a:ext cx="537368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9" name="Freeform 6"/>
          <p:cNvSpPr>
            <a:spLocks/>
          </p:cNvSpPr>
          <p:nvPr/>
        </p:nvSpPr>
        <p:spPr bwMode="auto">
          <a:xfrm>
            <a:off x="2708275" y="1446213"/>
            <a:ext cx="5184775" cy="1524000"/>
          </a:xfrm>
          <a:custGeom>
            <a:avLst/>
            <a:gdLst>
              <a:gd name="T0" fmla="*/ 0 w 3266"/>
              <a:gd name="T1" fmla="*/ 2147483647 h 960"/>
              <a:gd name="T2" fmla="*/ 2147483647 w 3266"/>
              <a:gd name="T3" fmla="*/ 2147483647 h 960"/>
              <a:gd name="T4" fmla="*/ 2147483647 w 3266"/>
              <a:gd name="T5" fmla="*/ 2147483647 h 960"/>
              <a:gd name="T6" fmla="*/ 2147483647 w 3266"/>
              <a:gd name="T7" fmla="*/ 2147483647 h 960"/>
              <a:gd name="T8" fmla="*/ 2147483647 w 3266"/>
              <a:gd name="T9" fmla="*/ 2147483647 h 960"/>
              <a:gd name="T10" fmla="*/ 2147483647 w 3266"/>
              <a:gd name="T11" fmla="*/ 2147483647 h 960"/>
              <a:gd name="T12" fmla="*/ 2147483647 w 3266"/>
              <a:gd name="T13" fmla="*/ 2147483647 h 960"/>
              <a:gd name="T14" fmla="*/ 2147483647 w 3266"/>
              <a:gd name="T15" fmla="*/ 2147483647 h 960"/>
              <a:gd name="T16" fmla="*/ 2147483647 w 3266"/>
              <a:gd name="T17" fmla="*/ 2147483647 h 960"/>
              <a:gd name="T18" fmla="*/ 2147483647 w 3266"/>
              <a:gd name="T19" fmla="*/ 2147483647 h 960"/>
              <a:gd name="T20" fmla="*/ 2147483647 w 3266"/>
              <a:gd name="T21" fmla="*/ 2147483647 h 960"/>
              <a:gd name="T22" fmla="*/ 2147483647 w 3266"/>
              <a:gd name="T23" fmla="*/ 2147483647 h 960"/>
              <a:gd name="T24" fmla="*/ 2147483647 w 3266"/>
              <a:gd name="T25" fmla="*/ 2147483647 h 960"/>
              <a:gd name="T26" fmla="*/ 2147483647 w 3266"/>
              <a:gd name="T27" fmla="*/ 2147483647 h 960"/>
              <a:gd name="T28" fmla="*/ 2147483647 w 3266"/>
              <a:gd name="T29" fmla="*/ 2147483647 h 960"/>
              <a:gd name="T30" fmla="*/ 2147483647 w 3266"/>
              <a:gd name="T31" fmla="*/ 2147483647 h 960"/>
              <a:gd name="T32" fmla="*/ 2147483647 w 3266"/>
              <a:gd name="T33" fmla="*/ 2147483647 h 960"/>
              <a:gd name="T34" fmla="*/ 2147483647 w 3266"/>
              <a:gd name="T35" fmla="*/ 2147483647 h 960"/>
              <a:gd name="T36" fmla="*/ 2147483647 w 3266"/>
              <a:gd name="T37" fmla="*/ 2147483647 h 960"/>
              <a:gd name="T38" fmla="*/ 2147483647 w 3266"/>
              <a:gd name="T39" fmla="*/ 2147483647 h 960"/>
              <a:gd name="T40" fmla="*/ 2147483647 w 3266"/>
              <a:gd name="T41" fmla="*/ 2147483647 h 960"/>
              <a:gd name="T42" fmla="*/ 2147483647 w 3266"/>
              <a:gd name="T43" fmla="*/ 2147483647 h 960"/>
              <a:gd name="T44" fmla="*/ 2147483647 w 3266"/>
              <a:gd name="T45" fmla="*/ 2147483647 h 960"/>
              <a:gd name="T46" fmla="*/ 2147483647 w 3266"/>
              <a:gd name="T47" fmla="*/ 2147483647 h 960"/>
              <a:gd name="T48" fmla="*/ 2147483647 w 3266"/>
              <a:gd name="T49" fmla="*/ 2147483647 h 960"/>
              <a:gd name="T50" fmla="*/ 2147483647 w 3266"/>
              <a:gd name="T51" fmla="*/ 2147483647 h 960"/>
              <a:gd name="T52" fmla="*/ 2147483647 w 3266"/>
              <a:gd name="T53" fmla="*/ 2147483647 h 960"/>
              <a:gd name="T54" fmla="*/ 2147483647 w 3266"/>
              <a:gd name="T55" fmla="*/ 2147483647 h 960"/>
              <a:gd name="T56" fmla="*/ 2147483647 w 3266"/>
              <a:gd name="T57" fmla="*/ 2147483647 h 960"/>
              <a:gd name="T58" fmla="*/ 2147483647 w 3266"/>
              <a:gd name="T59" fmla="*/ 2147483647 h 960"/>
              <a:gd name="T60" fmla="*/ 2147483647 w 3266"/>
              <a:gd name="T61" fmla="*/ 2147483647 h 960"/>
              <a:gd name="T62" fmla="*/ 2147483647 w 3266"/>
              <a:gd name="T63" fmla="*/ 2147483647 h 960"/>
              <a:gd name="T64" fmla="*/ 2147483647 w 3266"/>
              <a:gd name="T65" fmla="*/ 2147483647 h 960"/>
              <a:gd name="T66" fmla="*/ 2147483647 w 3266"/>
              <a:gd name="T67" fmla="*/ 2147483647 h 960"/>
              <a:gd name="T68" fmla="*/ 2147483647 w 3266"/>
              <a:gd name="T69" fmla="*/ 2147483647 h 960"/>
              <a:gd name="T70" fmla="*/ 2147483647 w 3266"/>
              <a:gd name="T71" fmla="*/ 2147483647 h 960"/>
              <a:gd name="T72" fmla="*/ 2147483647 w 3266"/>
              <a:gd name="T73" fmla="*/ 2147483647 h 960"/>
              <a:gd name="T74" fmla="*/ 2147483647 w 3266"/>
              <a:gd name="T75" fmla="*/ 2147483647 h 960"/>
              <a:gd name="T76" fmla="*/ 2147483647 w 3266"/>
              <a:gd name="T77" fmla="*/ 2147483647 h 960"/>
              <a:gd name="T78" fmla="*/ 2147483647 w 3266"/>
              <a:gd name="T79" fmla="*/ 2147483647 h 960"/>
              <a:gd name="T80" fmla="*/ 2147483647 w 3266"/>
              <a:gd name="T81" fmla="*/ 2147483647 h 960"/>
              <a:gd name="T82" fmla="*/ 2147483647 w 3266"/>
              <a:gd name="T83" fmla="*/ 2147483647 h 960"/>
              <a:gd name="T84" fmla="*/ 2147483647 w 3266"/>
              <a:gd name="T85" fmla="*/ 2147483647 h 960"/>
              <a:gd name="T86" fmla="*/ 2147483647 w 3266"/>
              <a:gd name="T87" fmla="*/ 2147483647 h 960"/>
              <a:gd name="T88" fmla="*/ 2147483647 w 3266"/>
              <a:gd name="T89" fmla="*/ 2147483647 h 960"/>
              <a:gd name="T90" fmla="*/ 2147483647 w 3266"/>
              <a:gd name="T91" fmla="*/ 2147483647 h 96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3266"/>
              <a:gd name="T139" fmla="*/ 0 h 960"/>
              <a:gd name="T140" fmla="*/ 3266 w 3266"/>
              <a:gd name="T141" fmla="*/ 960 h 96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3266" h="960">
                <a:moveTo>
                  <a:pt x="0" y="874"/>
                </a:moveTo>
                <a:cubicBezTo>
                  <a:pt x="14" y="440"/>
                  <a:pt x="27" y="7"/>
                  <a:pt x="41" y="3"/>
                </a:cubicBezTo>
                <a:cubicBezTo>
                  <a:pt x="54" y="0"/>
                  <a:pt x="68" y="746"/>
                  <a:pt x="82" y="853"/>
                </a:cubicBezTo>
                <a:cubicBezTo>
                  <a:pt x="95" y="960"/>
                  <a:pt x="109" y="649"/>
                  <a:pt x="122" y="646"/>
                </a:cubicBezTo>
                <a:cubicBezTo>
                  <a:pt x="136" y="642"/>
                  <a:pt x="149" y="808"/>
                  <a:pt x="163" y="832"/>
                </a:cubicBezTo>
                <a:cubicBezTo>
                  <a:pt x="177" y="856"/>
                  <a:pt x="190" y="791"/>
                  <a:pt x="204" y="791"/>
                </a:cubicBezTo>
                <a:cubicBezTo>
                  <a:pt x="217" y="791"/>
                  <a:pt x="231" y="836"/>
                  <a:pt x="245" y="832"/>
                </a:cubicBezTo>
                <a:cubicBezTo>
                  <a:pt x="258" y="829"/>
                  <a:pt x="279" y="767"/>
                  <a:pt x="285" y="770"/>
                </a:cubicBezTo>
                <a:cubicBezTo>
                  <a:pt x="292" y="774"/>
                  <a:pt x="279" y="849"/>
                  <a:pt x="285" y="853"/>
                </a:cubicBezTo>
                <a:cubicBezTo>
                  <a:pt x="292" y="856"/>
                  <a:pt x="313" y="794"/>
                  <a:pt x="326" y="791"/>
                </a:cubicBezTo>
                <a:cubicBezTo>
                  <a:pt x="340" y="787"/>
                  <a:pt x="347" y="843"/>
                  <a:pt x="367" y="832"/>
                </a:cubicBezTo>
                <a:cubicBezTo>
                  <a:pt x="387" y="822"/>
                  <a:pt x="428" y="753"/>
                  <a:pt x="448" y="729"/>
                </a:cubicBezTo>
                <a:cubicBezTo>
                  <a:pt x="469" y="704"/>
                  <a:pt x="478" y="686"/>
                  <a:pt x="492" y="686"/>
                </a:cubicBezTo>
                <a:cubicBezTo>
                  <a:pt x="505" y="686"/>
                  <a:pt x="516" y="725"/>
                  <a:pt x="530" y="729"/>
                </a:cubicBezTo>
                <a:cubicBezTo>
                  <a:pt x="544" y="732"/>
                  <a:pt x="557" y="708"/>
                  <a:pt x="571" y="708"/>
                </a:cubicBezTo>
                <a:cubicBezTo>
                  <a:pt x="584" y="708"/>
                  <a:pt x="598" y="718"/>
                  <a:pt x="612" y="729"/>
                </a:cubicBezTo>
                <a:cubicBezTo>
                  <a:pt x="625" y="739"/>
                  <a:pt x="639" y="767"/>
                  <a:pt x="652" y="770"/>
                </a:cubicBezTo>
                <a:cubicBezTo>
                  <a:pt x="666" y="774"/>
                  <a:pt x="680" y="763"/>
                  <a:pt x="693" y="749"/>
                </a:cubicBezTo>
                <a:cubicBezTo>
                  <a:pt x="707" y="736"/>
                  <a:pt x="720" y="708"/>
                  <a:pt x="734" y="687"/>
                </a:cubicBezTo>
                <a:cubicBezTo>
                  <a:pt x="747" y="666"/>
                  <a:pt x="760" y="643"/>
                  <a:pt x="775" y="625"/>
                </a:cubicBezTo>
                <a:cubicBezTo>
                  <a:pt x="789" y="607"/>
                  <a:pt x="798" y="593"/>
                  <a:pt x="821" y="579"/>
                </a:cubicBezTo>
                <a:cubicBezTo>
                  <a:pt x="844" y="566"/>
                  <a:pt x="885" y="546"/>
                  <a:pt x="911" y="544"/>
                </a:cubicBezTo>
                <a:cubicBezTo>
                  <a:pt x="938" y="542"/>
                  <a:pt x="962" y="555"/>
                  <a:pt x="981" y="569"/>
                </a:cubicBezTo>
                <a:cubicBezTo>
                  <a:pt x="1001" y="584"/>
                  <a:pt x="1018" y="611"/>
                  <a:pt x="1031" y="630"/>
                </a:cubicBezTo>
                <a:cubicBezTo>
                  <a:pt x="1045" y="650"/>
                  <a:pt x="1041" y="667"/>
                  <a:pt x="1061" y="686"/>
                </a:cubicBezTo>
                <a:cubicBezTo>
                  <a:pt x="1080" y="704"/>
                  <a:pt x="1117" y="731"/>
                  <a:pt x="1151" y="742"/>
                </a:cubicBezTo>
                <a:cubicBezTo>
                  <a:pt x="1185" y="752"/>
                  <a:pt x="1232" y="755"/>
                  <a:pt x="1264" y="749"/>
                </a:cubicBezTo>
                <a:cubicBezTo>
                  <a:pt x="1296" y="744"/>
                  <a:pt x="1319" y="721"/>
                  <a:pt x="1345" y="708"/>
                </a:cubicBezTo>
                <a:cubicBezTo>
                  <a:pt x="1372" y="695"/>
                  <a:pt x="1398" y="688"/>
                  <a:pt x="1420" y="671"/>
                </a:cubicBezTo>
                <a:cubicBezTo>
                  <a:pt x="1442" y="654"/>
                  <a:pt x="1459" y="629"/>
                  <a:pt x="1481" y="605"/>
                </a:cubicBezTo>
                <a:cubicBezTo>
                  <a:pt x="1502" y="580"/>
                  <a:pt x="1522" y="545"/>
                  <a:pt x="1550" y="524"/>
                </a:cubicBezTo>
                <a:cubicBezTo>
                  <a:pt x="1578" y="502"/>
                  <a:pt x="1614" y="474"/>
                  <a:pt x="1650" y="478"/>
                </a:cubicBezTo>
                <a:cubicBezTo>
                  <a:pt x="1687" y="481"/>
                  <a:pt x="1740" y="519"/>
                  <a:pt x="1770" y="544"/>
                </a:cubicBezTo>
                <a:cubicBezTo>
                  <a:pt x="1801" y="568"/>
                  <a:pt x="1810" y="601"/>
                  <a:pt x="1835" y="625"/>
                </a:cubicBezTo>
                <a:cubicBezTo>
                  <a:pt x="1859" y="649"/>
                  <a:pt x="1889" y="680"/>
                  <a:pt x="1916" y="687"/>
                </a:cubicBezTo>
                <a:cubicBezTo>
                  <a:pt x="1943" y="694"/>
                  <a:pt x="1972" y="677"/>
                  <a:pt x="1998" y="666"/>
                </a:cubicBezTo>
                <a:cubicBezTo>
                  <a:pt x="2023" y="656"/>
                  <a:pt x="2049" y="632"/>
                  <a:pt x="2069" y="625"/>
                </a:cubicBezTo>
                <a:cubicBezTo>
                  <a:pt x="2090" y="618"/>
                  <a:pt x="2105" y="618"/>
                  <a:pt x="2120" y="625"/>
                </a:cubicBezTo>
                <a:cubicBezTo>
                  <a:pt x="2135" y="632"/>
                  <a:pt x="2141" y="663"/>
                  <a:pt x="2161" y="666"/>
                </a:cubicBezTo>
                <a:cubicBezTo>
                  <a:pt x="2181" y="670"/>
                  <a:pt x="2208" y="660"/>
                  <a:pt x="2242" y="646"/>
                </a:cubicBezTo>
                <a:cubicBezTo>
                  <a:pt x="2276" y="632"/>
                  <a:pt x="2310" y="604"/>
                  <a:pt x="2365" y="584"/>
                </a:cubicBezTo>
                <a:cubicBezTo>
                  <a:pt x="2419" y="563"/>
                  <a:pt x="2503" y="534"/>
                  <a:pt x="2569" y="521"/>
                </a:cubicBezTo>
                <a:cubicBezTo>
                  <a:pt x="2634" y="509"/>
                  <a:pt x="2697" y="513"/>
                  <a:pt x="2758" y="508"/>
                </a:cubicBezTo>
                <a:cubicBezTo>
                  <a:pt x="2819" y="503"/>
                  <a:pt x="2878" y="491"/>
                  <a:pt x="2937" y="488"/>
                </a:cubicBezTo>
                <a:cubicBezTo>
                  <a:pt x="2996" y="485"/>
                  <a:pt x="3059" y="490"/>
                  <a:pt x="3114" y="488"/>
                </a:cubicBezTo>
                <a:cubicBezTo>
                  <a:pt x="3169" y="486"/>
                  <a:pt x="3234" y="479"/>
                  <a:pt x="3266" y="476"/>
                </a:cubicBezTo>
              </a:path>
            </a:pathLst>
          </a:custGeom>
          <a:noFill/>
          <a:ln w="38100">
            <a:solidFill>
              <a:srgbClr val="000099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graphicFrame>
        <p:nvGraphicFramePr>
          <p:cNvPr id="17410" name="Object 2"/>
          <p:cNvGraphicFramePr>
            <a:graphicFrameLocks noChangeAspect="1"/>
          </p:cNvGraphicFramePr>
          <p:nvPr/>
        </p:nvGraphicFramePr>
        <p:xfrm>
          <a:off x="914400" y="1066800"/>
          <a:ext cx="1143000" cy="973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444240" imgH="419040" progId="Equation.3">
                  <p:embed/>
                </p:oleObj>
              </mc:Choice>
              <mc:Fallback>
                <p:oleObj name="Equation" r:id="rId2" imgW="444240" imgH="41904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066800"/>
                        <a:ext cx="1143000" cy="9731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20" name="Text Box 8"/>
          <p:cNvSpPr txBox="1">
            <a:spLocks noChangeArrowheads="1"/>
          </p:cNvSpPr>
          <p:nvPr/>
        </p:nvSpPr>
        <p:spPr bwMode="auto">
          <a:xfrm>
            <a:off x="7239000" y="2913063"/>
            <a:ext cx="71120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Calibri" charset="0"/>
                <a:sym typeface="Symbol" charset="2"/>
              </a:rPr>
              <a:t></a:t>
            </a:r>
            <a:endParaRPr lang="en-US">
              <a:latin typeface="Calibri" charset="0"/>
            </a:endParaRPr>
          </a:p>
        </p:txBody>
      </p:sp>
      <p:sp>
        <p:nvSpPr>
          <p:cNvPr id="17421" name="Text Box 9"/>
          <p:cNvSpPr txBox="1">
            <a:spLocks noChangeArrowheads="1"/>
          </p:cNvSpPr>
          <p:nvPr/>
        </p:nvSpPr>
        <p:spPr bwMode="auto">
          <a:xfrm>
            <a:off x="2286000" y="1119188"/>
            <a:ext cx="11652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latin typeface="Calibri" charset="0"/>
              </a:rPr>
              <a:t>Elastic</a:t>
            </a:r>
          </a:p>
        </p:txBody>
      </p:sp>
      <p:sp>
        <p:nvSpPr>
          <p:cNvPr id="17422" name="Text Box 10"/>
          <p:cNvSpPr txBox="1">
            <a:spLocks noChangeArrowheads="1"/>
          </p:cNvSpPr>
          <p:nvPr/>
        </p:nvSpPr>
        <p:spPr bwMode="auto">
          <a:xfrm>
            <a:off x="3429000" y="1952625"/>
            <a:ext cx="16827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latin typeface="Calibri" charset="0"/>
              </a:rPr>
              <a:t>Quasielastic</a:t>
            </a:r>
          </a:p>
        </p:txBody>
      </p:sp>
      <p:sp>
        <p:nvSpPr>
          <p:cNvPr id="17423" name="Text Box 11"/>
          <p:cNvSpPr txBox="1">
            <a:spLocks noChangeArrowheads="1"/>
          </p:cNvSpPr>
          <p:nvPr/>
        </p:nvSpPr>
        <p:spPr bwMode="auto">
          <a:xfrm>
            <a:off x="4953000" y="1758950"/>
            <a:ext cx="776288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Calibri" charset="0"/>
                <a:sym typeface="Symbol" charset="2"/>
              </a:rPr>
              <a:t></a:t>
            </a:r>
            <a:endParaRPr lang="en-US">
              <a:latin typeface="Calibri" charset="0"/>
            </a:endParaRPr>
          </a:p>
        </p:txBody>
      </p:sp>
      <p:sp>
        <p:nvSpPr>
          <p:cNvPr id="17424" name="Text Box 12"/>
          <p:cNvSpPr txBox="1">
            <a:spLocks noChangeArrowheads="1"/>
          </p:cNvSpPr>
          <p:nvPr/>
        </p:nvSpPr>
        <p:spPr bwMode="auto">
          <a:xfrm>
            <a:off x="5791200" y="1952625"/>
            <a:ext cx="6858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Calibri" charset="0"/>
              </a:rPr>
              <a:t>N</a:t>
            </a:r>
            <a:r>
              <a:rPr lang="en-US" baseline="30000">
                <a:latin typeface="Calibri" charset="0"/>
              </a:rPr>
              <a:t>*</a:t>
            </a:r>
            <a:endParaRPr lang="en-US">
              <a:latin typeface="Calibri" charset="0"/>
            </a:endParaRPr>
          </a:p>
        </p:txBody>
      </p:sp>
      <p:sp>
        <p:nvSpPr>
          <p:cNvPr id="17425" name="Text Box 13"/>
          <p:cNvSpPr txBox="1">
            <a:spLocks noChangeArrowheads="1"/>
          </p:cNvSpPr>
          <p:nvPr/>
        </p:nvSpPr>
        <p:spPr bwMode="auto">
          <a:xfrm>
            <a:off x="6400800" y="1447800"/>
            <a:ext cx="142398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latin typeface="Calibri" charset="0"/>
              </a:rPr>
              <a:t>Deep Inelastic</a:t>
            </a:r>
          </a:p>
        </p:txBody>
      </p:sp>
      <p:graphicFrame>
        <p:nvGraphicFramePr>
          <p:cNvPr id="17411" name="Object 3"/>
          <p:cNvGraphicFramePr>
            <a:graphicFrameLocks noChangeAspect="1"/>
          </p:cNvGraphicFramePr>
          <p:nvPr/>
        </p:nvGraphicFramePr>
        <p:xfrm>
          <a:off x="2316163" y="2833688"/>
          <a:ext cx="914400" cy="554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79400" imgH="393700" progId="Equation.3">
                  <p:embed/>
                </p:oleObj>
              </mc:Choice>
              <mc:Fallback>
                <p:oleObj name="Equation" r:id="rId4" imgW="279400" imgH="393700" progId="Equation.3">
                  <p:embed/>
                  <p:pic>
                    <p:nvPicPr>
                      <p:cNvPr id="0" name="AutoShap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6163" y="2833688"/>
                        <a:ext cx="914400" cy="5540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2" name="Object 4"/>
          <p:cNvGraphicFramePr>
            <a:graphicFrameLocks noChangeAspect="1"/>
          </p:cNvGraphicFramePr>
          <p:nvPr/>
        </p:nvGraphicFramePr>
        <p:xfrm>
          <a:off x="3810000" y="2913063"/>
          <a:ext cx="846138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266400" imgH="419040" progId="Equation.3">
                  <p:embed/>
                </p:oleObj>
              </mc:Choice>
              <mc:Fallback>
                <p:oleObj name="Equation" r:id="rId5" imgW="266400" imgH="41904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0" y="2913063"/>
                        <a:ext cx="846138" cy="539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3" name="Object 5"/>
          <p:cNvGraphicFramePr>
            <a:graphicFrameLocks noChangeAspect="1"/>
          </p:cNvGraphicFramePr>
          <p:nvPr/>
        </p:nvGraphicFramePr>
        <p:xfrm>
          <a:off x="4876800" y="2913063"/>
          <a:ext cx="1962150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952200" imgH="419040" progId="Equation.3">
                  <p:embed/>
                </p:oleObj>
              </mc:Choice>
              <mc:Fallback>
                <p:oleObj name="Equation" r:id="rId7" imgW="952200" imgH="41904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76800" y="2913063"/>
                        <a:ext cx="1962150" cy="5921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26" name="Line 18"/>
          <p:cNvSpPr>
            <a:spLocks noChangeShapeType="1"/>
          </p:cNvSpPr>
          <p:nvPr/>
        </p:nvSpPr>
        <p:spPr bwMode="auto">
          <a:xfrm>
            <a:off x="2773363" y="2767013"/>
            <a:ext cx="0" cy="98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27" name="Line 19"/>
          <p:cNvSpPr>
            <a:spLocks noChangeShapeType="1"/>
          </p:cNvSpPr>
          <p:nvPr/>
        </p:nvSpPr>
        <p:spPr bwMode="auto">
          <a:xfrm>
            <a:off x="4132263" y="2767013"/>
            <a:ext cx="0" cy="1317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28" name="Line 20"/>
          <p:cNvSpPr>
            <a:spLocks noChangeShapeType="1"/>
          </p:cNvSpPr>
          <p:nvPr/>
        </p:nvSpPr>
        <p:spPr bwMode="auto">
          <a:xfrm>
            <a:off x="5362575" y="2767013"/>
            <a:ext cx="0" cy="1317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29" name="Text Box 43"/>
          <p:cNvSpPr txBox="1">
            <a:spLocks noChangeArrowheads="1"/>
          </p:cNvSpPr>
          <p:nvPr/>
        </p:nvSpPr>
        <p:spPr bwMode="auto">
          <a:xfrm>
            <a:off x="228600" y="2898775"/>
            <a:ext cx="152400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b="1">
                <a:solidFill>
                  <a:srgbClr val="FF0000"/>
                </a:solidFill>
                <a:latin typeface="Calibri" charset="0"/>
              </a:rPr>
              <a:t>Nucleus</a:t>
            </a:r>
          </a:p>
        </p:txBody>
      </p:sp>
      <p:sp>
        <p:nvSpPr>
          <p:cNvPr id="17430" name="Line 24"/>
          <p:cNvSpPr>
            <a:spLocks noChangeShapeType="1"/>
          </p:cNvSpPr>
          <p:nvPr/>
        </p:nvSpPr>
        <p:spPr bwMode="auto">
          <a:xfrm flipV="1">
            <a:off x="2254250" y="3810000"/>
            <a:ext cx="0" cy="20097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31" name="Line 25"/>
          <p:cNvSpPr>
            <a:spLocks noChangeShapeType="1"/>
          </p:cNvSpPr>
          <p:nvPr/>
        </p:nvSpPr>
        <p:spPr bwMode="auto">
          <a:xfrm>
            <a:off x="2254250" y="5819775"/>
            <a:ext cx="537368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32" name="Text Box 28"/>
          <p:cNvSpPr txBox="1">
            <a:spLocks noChangeArrowheads="1"/>
          </p:cNvSpPr>
          <p:nvPr/>
        </p:nvSpPr>
        <p:spPr bwMode="auto">
          <a:xfrm>
            <a:off x="7239000" y="5907088"/>
            <a:ext cx="711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Calibri" charset="0"/>
                <a:sym typeface="Symbol" charset="2"/>
              </a:rPr>
              <a:t></a:t>
            </a:r>
            <a:endParaRPr lang="en-US">
              <a:latin typeface="Calibri" charset="0"/>
            </a:endParaRPr>
          </a:p>
        </p:txBody>
      </p:sp>
      <p:sp>
        <p:nvSpPr>
          <p:cNvPr id="17433" name="Text Box 29"/>
          <p:cNvSpPr txBox="1">
            <a:spLocks noChangeArrowheads="1"/>
          </p:cNvSpPr>
          <p:nvPr/>
        </p:nvSpPr>
        <p:spPr bwMode="auto">
          <a:xfrm>
            <a:off x="3505200" y="4159250"/>
            <a:ext cx="11652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latin typeface="Calibri" charset="0"/>
              </a:rPr>
              <a:t>Elastic</a:t>
            </a:r>
          </a:p>
        </p:txBody>
      </p:sp>
      <p:sp>
        <p:nvSpPr>
          <p:cNvPr id="17434" name="Text Box 31"/>
          <p:cNvSpPr txBox="1">
            <a:spLocks noChangeArrowheads="1"/>
          </p:cNvSpPr>
          <p:nvPr/>
        </p:nvSpPr>
        <p:spPr bwMode="auto">
          <a:xfrm>
            <a:off x="4953000" y="4438650"/>
            <a:ext cx="776288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Calibri" charset="0"/>
                <a:sym typeface="Symbol" charset="2"/>
              </a:rPr>
              <a:t></a:t>
            </a:r>
            <a:endParaRPr lang="en-US">
              <a:latin typeface="Calibri" charset="0"/>
            </a:endParaRPr>
          </a:p>
        </p:txBody>
      </p:sp>
      <p:sp>
        <p:nvSpPr>
          <p:cNvPr id="17435" name="Text Box 32"/>
          <p:cNvSpPr txBox="1">
            <a:spLocks noChangeArrowheads="1"/>
          </p:cNvSpPr>
          <p:nvPr/>
        </p:nvSpPr>
        <p:spPr bwMode="auto">
          <a:xfrm>
            <a:off x="5867400" y="4789488"/>
            <a:ext cx="6858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Calibri" charset="0"/>
              </a:rPr>
              <a:t>N</a:t>
            </a:r>
            <a:r>
              <a:rPr lang="en-US" baseline="30000">
                <a:latin typeface="Calibri" charset="0"/>
              </a:rPr>
              <a:t>*</a:t>
            </a:r>
            <a:endParaRPr lang="en-US">
              <a:latin typeface="Calibri" charset="0"/>
            </a:endParaRPr>
          </a:p>
        </p:txBody>
      </p:sp>
      <p:sp>
        <p:nvSpPr>
          <p:cNvPr id="17436" name="Text Box 33"/>
          <p:cNvSpPr txBox="1">
            <a:spLocks noChangeArrowheads="1"/>
          </p:cNvSpPr>
          <p:nvPr/>
        </p:nvSpPr>
        <p:spPr bwMode="auto">
          <a:xfrm>
            <a:off x="6781800" y="4368800"/>
            <a:ext cx="1423988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>
                <a:latin typeface="Calibri" charset="0"/>
              </a:rPr>
              <a:t>Deep Inelastic</a:t>
            </a:r>
          </a:p>
        </p:txBody>
      </p:sp>
      <p:graphicFrame>
        <p:nvGraphicFramePr>
          <p:cNvPr id="17414" name="Object 6"/>
          <p:cNvGraphicFramePr>
            <a:graphicFrameLocks noChangeAspect="1"/>
          </p:cNvGraphicFramePr>
          <p:nvPr/>
        </p:nvGraphicFramePr>
        <p:xfrm>
          <a:off x="3810000" y="5907088"/>
          <a:ext cx="846138" cy="588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266400" imgH="419040" progId="Equation.3">
                  <p:embed/>
                </p:oleObj>
              </mc:Choice>
              <mc:Fallback>
                <p:oleObj name="Equation" r:id="rId9" imgW="266400" imgH="41904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0" y="5907088"/>
                        <a:ext cx="846138" cy="588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5" name="Object 7"/>
          <p:cNvGraphicFramePr>
            <a:graphicFrameLocks noChangeAspect="1"/>
          </p:cNvGraphicFramePr>
          <p:nvPr/>
        </p:nvGraphicFramePr>
        <p:xfrm>
          <a:off x="4876800" y="5907088"/>
          <a:ext cx="1962150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952200" imgH="419040" progId="Equation.3">
                  <p:embed/>
                </p:oleObj>
              </mc:Choice>
              <mc:Fallback>
                <p:oleObj name="Equation" r:id="rId10" imgW="952200" imgH="41904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76800" y="5907088"/>
                        <a:ext cx="1962150" cy="646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37" name="Line 38"/>
          <p:cNvSpPr>
            <a:spLocks noChangeShapeType="1"/>
          </p:cNvSpPr>
          <p:nvPr/>
        </p:nvSpPr>
        <p:spPr bwMode="auto">
          <a:xfrm>
            <a:off x="2773363" y="5748338"/>
            <a:ext cx="0" cy="106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38" name="Line 39"/>
          <p:cNvSpPr>
            <a:spLocks noChangeShapeType="1"/>
          </p:cNvSpPr>
          <p:nvPr/>
        </p:nvSpPr>
        <p:spPr bwMode="auto">
          <a:xfrm>
            <a:off x="4132263" y="5748338"/>
            <a:ext cx="0" cy="142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39" name="Line 40"/>
          <p:cNvSpPr>
            <a:spLocks noChangeShapeType="1"/>
          </p:cNvSpPr>
          <p:nvPr/>
        </p:nvSpPr>
        <p:spPr bwMode="auto">
          <a:xfrm>
            <a:off x="5362575" y="5748338"/>
            <a:ext cx="0" cy="142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40" name="Freeform 42"/>
          <p:cNvSpPr>
            <a:spLocks/>
          </p:cNvSpPr>
          <p:nvPr/>
        </p:nvSpPr>
        <p:spPr bwMode="auto">
          <a:xfrm>
            <a:off x="4038600" y="4529138"/>
            <a:ext cx="3892550" cy="1308100"/>
          </a:xfrm>
          <a:custGeom>
            <a:avLst/>
            <a:gdLst>
              <a:gd name="T0" fmla="*/ 0 w 2452"/>
              <a:gd name="T1" fmla="*/ 2147483647 h 824"/>
              <a:gd name="T2" fmla="*/ 2147483647 w 2452"/>
              <a:gd name="T3" fmla="*/ 2147483647 h 824"/>
              <a:gd name="T4" fmla="*/ 2147483647 w 2452"/>
              <a:gd name="T5" fmla="*/ 0 h 824"/>
              <a:gd name="T6" fmla="*/ 2147483647 w 2452"/>
              <a:gd name="T7" fmla="*/ 2147483647 h 824"/>
              <a:gd name="T8" fmla="*/ 2147483647 w 2452"/>
              <a:gd name="T9" fmla="*/ 2147483647 h 824"/>
              <a:gd name="T10" fmla="*/ 2147483647 w 2452"/>
              <a:gd name="T11" fmla="*/ 2147483647 h 824"/>
              <a:gd name="T12" fmla="*/ 2147483647 w 2452"/>
              <a:gd name="T13" fmla="*/ 2147483647 h 824"/>
              <a:gd name="T14" fmla="*/ 2147483647 w 2452"/>
              <a:gd name="T15" fmla="*/ 2147483647 h 824"/>
              <a:gd name="T16" fmla="*/ 2147483647 w 2452"/>
              <a:gd name="T17" fmla="*/ 2147483647 h 824"/>
              <a:gd name="T18" fmla="*/ 2147483647 w 2452"/>
              <a:gd name="T19" fmla="*/ 2147483647 h 824"/>
              <a:gd name="T20" fmla="*/ 2147483647 w 2452"/>
              <a:gd name="T21" fmla="*/ 2147483647 h 824"/>
              <a:gd name="T22" fmla="*/ 2147483647 w 2452"/>
              <a:gd name="T23" fmla="*/ 2147483647 h 824"/>
              <a:gd name="T24" fmla="*/ 2147483647 w 2452"/>
              <a:gd name="T25" fmla="*/ 2147483647 h 824"/>
              <a:gd name="T26" fmla="*/ 2147483647 w 2452"/>
              <a:gd name="T27" fmla="*/ 2147483647 h 824"/>
              <a:gd name="T28" fmla="*/ 2147483647 w 2452"/>
              <a:gd name="T29" fmla="*/ 2147483647 h 824"/>
              <a:gd name="T30" fmla="*/ 2147483647 w 2452"/>
              <a:gd name="T31" fmla="*/ 2147483647 h 824"/>
              <a:gd name="T32" fmla="*/ 2147483647 w 2452"/>
              <a:gd name="T33" fmla="*/ 2147483647 h 824"/>
              <a:gd name="T34" fmla="*/ 2147483647 w 2452"/>
              <a:gd name="T35" fmla="*/ 2147483647 h 824"/>
              <a:gd name="T36" fmla="*/ 2147483647 w 2452"/>
              <a:gd name="T37" fmla="*/ 2147483647 h 824"/>
              <a:gd name="T38" fmla="*/ 2147483647 w 2452"/>
              <a:gd name="T39" fmla="*/ 2147483647 h 824"/>
              <a:gd name="T40" fmla="*/ 2147483647 w 2452"/>
              <a:gd name="T41" fmla="*/ 2147483647 h 824"/>
              <a:gd name="T42" fmla="*/ 2147483647 w 2452"/>
              <a:gd name="T43" fmla="*/ 2147483647 h 824"/>
              <a:gd name="T44" fmla="*/ 2147483647 w 2452"/>
              <a:gd name="T45" fmla="*/ 2147483647 h 824"/>
              <a:gd name="T46" fmla="*/ 2147483647 w 2452"/>
              <a:gd name="T47" fmla="*/ 2147483647 h 824"/>
              <a:gd name="T48" fmla="*/ 2147483647 w 2452"/>
              <a:gd name="T49" fmla="*/ 2147483647 h 824"/>
              <a:gd name="T50" fmla="*/ 2147483647 w 2452"/>
              <a:gd name="T51" fmla="*/ 2147483647 h 824"/>
              <a:gd name="T52" fmla="*/ 2147483647 w 2452"/>
              <a:gd name="T53" fmla="*/ 2147483647 h 824"/>
              <a:gd name="T54" fmla="*/ 2147483647 w 2452"/>
              <a:gd name="T55" fmla="*/ 2147483647 h 824"/>
              <a:gd name="T56" fmla="*/ 2147483647 w 2452"/>
              <a:gd name="T57" fmla="*/ 2147483647 h 824"/>
              <a:gd name="T58" fmla="*/ 2147483647 w 2452"/>
              <a:gd name="T59" fmla="*/ 2147483647 h 824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w 2452"/>
              <a:gd name="T91" fmla="*/ 0 h 824"/>
              <a:gd name="T92" fmla="*/ 2452 w 2452"/>
              <a:gd name="T93" fmla="*/ 824 h 824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T90" t="T91" r="T92" b="T93"/>
            <a:pathLst>
              <a:path w="2452" h="824">
                <a:moveTo>
                  <a:pt x="0" y="824"/>
                </a:moveTo>
                <a:lnTo>
                  <a:pt x="19" y="323"/>
                </a:lnTo>
                <a:lnTo>
                  <a:pt x="54" y="0"/>
                </a:lnTo>
                <a:lnTo>
                  <a:pt x="77" y="345"/>
                </a:lnTo>
                <a:lnTo>
                  <a:pt x="101" y="679"/>
                </a:lnTo>
                <a:lnTo>
                  <a:pt x="242" y="755"/>
                </a:lnTo>
                <a:lnTo>
                  <a:pt x="407" y="765"/>
                </a:lnTo>
                <a:lnTo>
                  <a:pt x="618" y="722"/>
                </a:lnTo>
                <a:lnTo>
                  <a:pt x="665" y="603"/>
                </a:lnTo>
                <a:lnTo>
                  <a:pt x="689" y="497"/>
                </a:lnTo>
                <a:lnTo>
                  <a:pt x="736" y="344"/>
                </a:lnTo>
                <a:lnTo>
                  <a:pt x="783" y="274"/>
                </a:lnTo>
                <a:lnTo>
                  <a:pt x="853" y="286"/>
                </a:lnTo>
                <a:lnTo>
                  <a:pt x="912" y="333"/>
                </a:lnTo>
                <a:lnTo>
                  <a:pt x="959" y="420"/>
                </a:lnTo>
                <a:lnTo>
                  <a:pt x="1006" y="496"/>
                </a:lnTo>
                <a:lnTo>
                  <a:pt x="1065" y="615"/>
                </a:lnTo>
                <a:lnTo>
                  <a:pt x="1135" y="539"/>
                </a:lnTo>
                <a:lnTo>
                  <a:pt x="1171" y="485"/>
                </a:lnTo>
                <a:lnTo>
                  <a:pt x="1218" y="485"/>
                </a:lnTo>
                <a:lnTo>
                  <a:pt x="1300" y="561"/>
                </a:lnTo>
                <a:lnTo>
                  <a:pt x="1370" y="496"/>
                </a:lnTo>
                <a:lnTo>
                  <a:pt x="1464" y="452"/>
                </a:lnTo>
                <a:lnTo>
                  <a:pt x="1570" y="496"/>
                </a:lnTo>
                <a:lnTo>
                  <a:pt x="1653" y="561"/>
                </a:lnTo>
                <a:lnTo>
                  <a:pt x="1864" y="518"/>
                </a:lnTo>
                <a:lnTo>
                  <a:pt x="2005" y="462"/>
                </a:lnTo>
                <a:lnTo>
                  <a:pt x="2123" y="388"/>
                </a:lnTo>
                <a:lnTo>
                  <a:pt x="2287" y="356"/>
                </a:lnTo>
                <a:lnTo>
                  <a:pt x="2452" y="356"/>
                </a:lnTo>
              </a:path>
            </a:pathLst>
          </a:custGeom>
          <a:noFill/>
          <a:ln w="38100">
            <a:solidFill>
              <a:srgbClr val="000099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17441" name="Text Box 44"/>
          <p:cNvSpPr txBox="1">
            <a:spLocks noChangeArrowheads="1"/>
          </p:cNvSpPr>
          <p:nvPr/>
        </p:nvSpPr>
        <p:spPr bwMode="auto">
          <a:xfrm>
            <a:off x="228600" y="5891213"/>
            <a:ext cx="1524000" cy="4619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b="1">
                <a:solidFill>
                  <a:srgbClr val="FF0000"/>
                </a:solidFill>
                <a:latin typeface="Calibri" charset="0"/>
              </a:rPr>
              <a:t>Proton</a:t>
            </a:r>
          </a:p>
        </p:txBody>
      </p:sp>
      <p:sp>
        <p:nvSpPr>
          <p:cNvPr id="17442" name="Line 47"/>
          <p:cNvSpPr>
            <a:spLocks noChangeShapeType="1"/>
          </p:cNvSpPr>
          <p:nvPr/>
        </p:nvSpPr>
        <p:spPr bwMode="auto">
          <a:xfrm>
            <a:off x="0" y="3657600"/>
            <a:ext cx="9144000" cy="0"/>
          </a:xfrm>
          <a:prstGeom prst="line">
            <a:avLst/>
          </a:prstGeom>
          <a:noFill/>
          <a:ln w="76200" cmpd="tri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17416" name="Object 8"/>
          <p:cNvGraphicFramePr>
            <a:graphicFrameLocks noChangeAspect="1"/>
          </p:cNvGraphicFramePr>
          <p:nvPr/>
        </p:nvGraphicFramePr>
        <p:xfrm>
          <a:off x="990600" y="3962400"/>
          <a:ext cx="1143000" cy="973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444240" imgH="419040" progId="Equation.3">
                  <p:embed/>
                </p:oleObj>
              </mc:Choice>
              <mc:Fallback>
                <p:oleObj name="Equation" r:id="rId11" imgW="444240" imgH="419040" progId="Equation.3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3962400"/>
                        <a:ext cx="1143000" cy="9731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43" name="Title 35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762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 err="1"/>
              <a:t>A(e,e</a:t>
            </a:r>
            <a:r>
              <a:rPr lang="en-US" dirty="0"/>
              <a:t>’) at Fixed Q</a:t>
            </a:r>
            <a:r>
              <a:rPr lang="en-US" baseline="30000" dirty="0"/>
              <a:t>2 </a:t>
            </a:r>
            <a:r>
              <a:rPr lang="en-US" dirty="0"/>
              <a:t>vs. </a:t>
            </a:r>
            <a:r>
              <a:rPr lang="en-US" dirty="0" err="1">
                <a:ea typeface="Lucida Grande"/>
                <a:cs typeface="Lucida Grande"/>
              </a:rPr>
              <a:t>ω</a:t>
            </a:r>
            <a:endParaRPr lang="en-US" baseline="30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8E3D1-2869-D4ED-6058-DEDD85D3B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Electron Scattering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4A88E-9E52-320F-9F3C-D0D36DA7A4A0}"/>
              </a:ext>
            </a:extLst>
          </p:cNvPr>
          <p:cNvSpPr txBox="1"/>
          <p:nvPr/>
        </p:nvSpPr>
        <p:spPr>
          <a:xfrm>
            <a:off x="381000" y="621268"/>
            <a:ext cx="6298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from the BONUS Experiment in CLAS / Hall B at Jefferson Lab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3A614A-6BA4-4F4C-2D2B-AF1149F59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003300"/>
            <a:ext cx="7467600" cy="5474950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51EB214-514F-B245-D25C-23F5F9B3639C}"/>
              </a:ext>
            </a:extLst>
          </p:cNvPr>
          <p:cNvSpPr txBox="1">
            <a:spLocks/>
          </p:cNvSpPr>
          <p:nvPr/>
        </p:nvSpPr>
        <p:spPr>
          <a:xfrm>
            <a:off x="4226807" y="6467336"/>
            <a:ext cx="536158" cy="30336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00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7E1C93C-5050-FC42-8F10-D22D4F119D1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774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34625" y="812800"/>
            <a:ext cx="5613975" cy="589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0"/>
            <a:ext cx="8305800" cy="736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>
                <a:sym typeface="Symbol" pitchFamily="18" charset="2"/>
              </a:rPr>
              <a:t>Nuclear </a:t>
            </a:r>
            <a:r>
              <a:rPr lang="en-US" dirty="0"/>
              <a:t>Charge Distributions</a:t>
            </a:r>
          </a:p>
        </p:txBody>
      </p:sp>
      <p:sp>
        <p:nvSpPr>
          <p:cNvPr id="25603" name="Text Box 3"/>
          <p:cNvSpPr txBox="1">
            <a:spLocks noChangeArrowheads="1"/>
          </p:cNvSpPr>
          <p:nvPr/>
        </p:nvSpPr>
        <p:spPr bwMode="auto">
          <a:xfrm>
            <a:off x="746125" y="1101725"/>
            <a:ext cx="184150" cy="3746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  <a:latin typeface="Comic Sans MS" pitchFamily="66" charset="0"/>
            </a:endParaRPr>
          </a:p>
        </p:txBody>
      </p:sp>
      <p:sp>
        <p:nvSpPr>
          <p:cNvPr id="25606" name="Text Box 6"/>
          <p:cNvSpPr txBox="1">
            <a:spLocks noChangeArrowheads="1"/>
          </p:cNvSpPr>
          <p:nvPr/>
        </p:nvSpPr>
        <p:spPr bwMode="auto">
          <a:xfrm>
            <a:off x="304800" y="685800"/>
            <a:ext cx="8458200" cy="5847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</a:rPr>
              <a:t>In ‘70s large data set was acquired on elastic electron scattering (mainly here at </a:t>
            </a:r>
            <a:r>
              <a:rPr lang="en-US" sz="1600" b="1" dirty="0" err="1">
                <a:solidFill>
                  <a:srgbClr val="000000"/>
                </a:solidFill>
              </a:rPr>
              <a:t>Saclay</a:t>
            </a:r>
            <a:r>
              <a:rPr lang="en-US" sz="1600" b="1" dirty="0">
                <a:solidFill>
                  <a:srgbClr val="000000"/>
                </a:solidFill>
              </a:rPr>
              <a:t>) over large Q</a:t>
            </a:r>
            <a:r>
              <a:rPr lang="en-US" sz="1600" b="1" baseline="30000" dirty="0">
                <a:solidFill>
                  <a:srgbClr val="000000"/>
                </a:solidFill>
              </a:rPr>
              <a:t>2</a:t>
            </a:r>
            <a:r>
              <a:rPr lang="en-US" sz="1600" b="1" dirty="0">
                <a:solidFill>
                  <a:srgbClr val="000000"/>
                </a:solidFill>
              </a:rPr>
              <a:t>-range and for variety of nuclei</a:t>
            </a:r>
            <a:r>
              <a:rPr lang="en-US" sz="800" b="1" dirty="0">
                <a:solidFill>
                  <a:srgbClr val="000000"/>
                </a:solidFill>
              </a:rPr>
              <a:t>.</a:t>
            </a:r>
            <a:endParaRPr lang="en-US" sz="16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273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Realistic Momentum Distribution</a:t>
            </a:r>
          </a:p>
        </p:txBody>
      </p:sp>
      <p:pic>
        <p:nvPicPr>
          <p:cNvPr id="23556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95600" y="1066800"/>
            <a:ext cx="3811587" cy="5395912"/>
          </a:xfrm>
          <a:prstGeom prst="rect">
            <a:avLst/>
          </a:prstGeom>
          <a:noFill/>
          <a:ln w="18360">
            <a:noFill/>
            <a:round/>
            <a:headEnd/>
            <a:tailEnd type="triangle" w="med" len="med"/>
          </a:ln>
        </p:spPr>
      </p:pic>
      <p:sp>
        <p:nvSpPr>
          <p:cNvPr id="23557" name="TextBox 4"/>
          <p:cNvSpPr txBox="1">
            <a:spLocks noChangeArrowheads="1"/>
          </p:cNvSpPr>
          <p:nvPr/>
        </p:nvSpPr>
        <p:spPr bwMode="auto">
          <a:xfrm>
            <a:off x="3276600" y="762000"/>
            <a:ext cx="3267075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400" dirty="0" err="1">
                <a:latin typeface="Calibri" charset="0"/>
              </a:rPr>
              <a:t>Benhar</a:t>
            </a:r>
            <a:r>
              <a:rPr lang="en-US" sz="1400" dirty="0">
                <a:latin typeface="Calibri" charset="0"/>
              </a:rPr>
              <a:t> et al., Phys. </a:t>
            </a:r>
            <a:r>
              <a:rPr lang="en-US" sz="1400" dirty="0" err="1">
                <a:latin typeface="Calibri" charset="0"/>
              </a:rPr>
              <a:t>Lett</a:t>
            </a:r>
            <a:r>
              <a:rPr lang="en-US" sz="1400" dirty="0">
                <a:latin typeface="Calibri" charset="0"/>
              </a:rPr>
              <a:t>. </a:t>
            </a:r>
            <a:r>
              <a:rPr lang="en-US" sz="1400" b="1" dirty="0">
                <a:latin typeface="Calibri" charset="0"/>
              </a:rPr>
              <a:t>B</a:t>
            </a:r>
            <a:r>
              <a:rPr lang="en-US" sz="1400" dirty="0">
                <a:latin typeface="Calibri" charset="0"/>
              </a:rPr>
              <a:t> 177 (1986) 135.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>
            <a:normAutofit/>
          </a:bodyPr>
          <a:lstStyle/>
          <a:p>
            <a:r>
              <a:rPr lang="en-US" dirty="0"/>
              <a:t>  Momentum Distributions </a:t>
            </a:r>
          </a:p>
        </p:txBody>
      </p:sp>
      <p:pic>
        <p:nvPicPr>
          <p:cNvPr id="26627" name="Content Placeholder 3" descr="Untitled 3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7941" r="-17941"/>
          <a:stretch>
            <a:fillRect/>
          </a:stretch>
        </p:blipFill>
        <p:spPr>
          <a:xfrm>
            <a:off x="228600" y="1066800"/>
            <a:ext cx="8729663" cy="4800600"/>
          </a:xfrm>
        </p:spPr>
      </p:pic>
      <p:sp>
        <p:nvSpPr>
          <p:cNvPr id="26628" name="Rectangle 4"/>
          <p:cNvSpPr>
            <a:spLocks noChangeArrowheads="1"/>
          </p:cNvSpPr>
          <p:nvPr/>
        </p:nvSpPr>
        <p:spPr bwMode="auto">
          <a:xfrm>
            <a:off x="381000" y="685800"/>
            <a:ext cx="65532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</a:pPr>
            <a:r>
              <a:rPr lang="en-GB" dirty="0">
                <a:solidFill>
                  <a:srgbClr val="000000"/>
                </a:solidFill>
                <a:ea typeface="msmincho" charset="0"/>
                <a:cs typeface="msmincho" charset="0"/>
              </a:rPr>
              <a:t>C. </a:t>
            </a:r>
            <a:r>
              <a:rPr lang="en-GB" dirty="0" err="1">
                <a:solidFill>
                  <a:srgbClr val="000000"/>
                </a:solidFill>
                <a:ea typeface="msmincho" charset="0"/>
                <a:cs typeface="msmincho" charset="0"/>
              </a:rPr>
              <a:t>Ciofi</a:t>
            </a:r>
            <a:r>
              <a:rPr lang="en-GB" dirty="0">
                <a:solidFill>
                  <a:srgbClr val="000000"/>
                </a:solidFill>
                <a:ea typeface="msmincho" charset="0"/>
                <a:cs typeface="msmincho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ea typeface="msmincho" charset="0"/>
                <a:cs typeface="msmincho" charset="0"/>
              </a:rPr>
              <a:t>degli</a:t>
            </a:r>
            <a:r>
              <a:rPr lang="en-GB" dirty="0">
                <a:solidFill>
                  <a:srgbClr val="000000"/>
                </a:solidFill>
                <a:ea typeface="msmincho" charset="0"/>
                <a:cs typeface="msmincho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ea typeface="msmincho" charset="0"/>
                <a:cs typeface="msmincho" charset="0"/>
              </a:rPr>
              <a:t>Att</a:t>
            </a:r>
            <a:r>
              <a:rPr lang="en-GB" dirty="0">
                <a:solidFill>
                  <a:srgbClr val="000000"/>
                </a:solidFill>
                <a:ea typeface="msmincho" charset="0"/>
                <a:cs typeface="msmincho" charset="0"/>
              </a:rPr>
              <a:t> and S. </a:t>
            </a:r>
            <a:r>
              <a:rPr lang="en-GB" dirty="0" err="1">
                <a:solidFill>
                  <a:srgbClr val="000000"/>
                </a:solidFill>
                <a:ea typeface="msmincho" charset="0"/>
                <a:cs typeface="msmincho" charset="0"/>
              </a:rPr>
              <a:t>Simula</a:t>
            </a:r>
            <a:r>
              <a:rPr lang="en-GB" i="1" dirty="0">
                <a:solidFill>
                  <a:srgbClr val="000000"/>
                </a:solidFill>
                <a:ea typeface="msmincho" charset="0"/>
                <a:cs typeface="msmincho" charset="0"/>
              </a:rPr>
              <a:t>, </a:t>
            </a:r>
            <a:r>
              <a:rPr lang="en-GB" dirty="0">
                <a:solidFill>
                  <a:srgbClr val="000000"/>
                </a:solidFill>
                <a:ea typeface="msmincho" charset="0"/>
                <a:cs typeface="msmincho" charset="0"/>
              </a:rPr>
              <a:t>Phys. Rev. C </a:t>
            </a:r>
            <a:r>
              <a:rPr lang="en-GB" b="1" dirty="0">
                <a:solidFill>
                  <a:srgbClr val="000000"/>
                </a:solidFill>
                <a:ea typeface="msmincho" charset="0"/>
                <a:cs typeface="msmincho" charset="0"/>
              </a:rPr>
              <a:t> 53 </a:t>
            </a:r>
            <a:r>
              <a:rPr lang="en-GB" dirty="0">
                <a:solidFill>
                  <a:srgbClr val="000000"/>
                </a:solidFill>
                <a:ea typeface="msmincho" charset="0"/>
                <a:cs typeface="msmincho" charset="0"/>
              </a:rPr>
              <a:t>(1996) 1689.</a:t>
            </a:r>
          </a:p>
        </p:txBody>
      </p:sp>
      <p:sp>
        <p:nvSpPr>
          <p:cNvPr id="26629" name="TextBox 4"/>
          <p:cNvSpPr txBox="1">
            <a:spLocks noChangeArrowheads="1"/>
          </p:cNvSpPr>
          <p:nvPr/>
        </p:nvSpPr>
        <p:spPr bwMode="auto">
          <a:xfrm>
            <a:off x="1752600" y="5862935"/>
            <a:ext cx="559069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At high initial momentums </a:t>
            </a:r>
            <a:r>
              <a:rPr lang="en-US" sz="2400" b="1" dirty="0" err="1"/>
              <a:t>n</a:t>
            </a:r>
            <a:r>
              <a:rPr lang="en-US" sz="2400" b="1" baseline="-25000" dirty="0" err="1"/>
              <a:t>A</a:t>
            </a:r>
            <a:r>
              <a:rPr lang="en-US" sz="2400" b="1" dirty="0" err="1"/>
              <a:t>(p</a:t>
            </a:r>
            <a:r>
              <a:rPr lang="en-US" sz="2400" b="1" dirty="0"/>
              <a:t>) = a</a:t>
            </a:r>
            <a:r>
              <a:rPr lang="en-US" sz="2400" b="1" baseline="-25000" dirty="0"/>
              <a:t>2n</a:t>
            </a:r>
            <a:r>
              <a:rPr lang="en-US" sz="2400" b="1" dirty="0"/>
              <a:t> </a:t>
            </a:r>
            <a:r>
              <a:rPr lang="en-US" sz="2400" b="1" dirty="0" err="1"/>
              <a:t>n</a:t>
            </a:r>
            <a:r>
              <a:rPr lang="en-US" sz="2400" b="1" baseline="-25000" dirty="0" err="1"/>
              <a:t>D</a:t>
            </a:r>
            <a:r>
              <a:rPr lang="en-US" sz="2400" b="1" dirty="0" err="1"/>
              <a:t>(p</a:t>
            </a:r>
            <a:r>
              <a:rPr lang="en-US" sz="2400" b="1" dirty="0"/>
              <a:t>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25977</TotalTime>
  <Words>1417</Words>
  <Application>Microsoft Macintosh PowerPoint</Application>
  <PresentationFormat>On-screen Show (4:3)</PresentationFormat>
  <Paragraphs>167</Paragraphs>
  <Slides>32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-webkit-standard</vt:lpstr>
      <vt:lpstr>Arial</vt:lpstr>
      <vt:lpstr>Average</vt:lpstr>
      <vt:lpstr>Calibri</vt:lpstr>
      <vt:lpstr>Comic Sans MS</vt:lpstr>
      <vt:lpstr>Palatino</vt:lpstr>
      <vt:lpstr>Times New Roman</vt:lpstr>
      <vt:lpstr>Office Theme</vt:lpstr>
      <vt:lpstr>Equation</vt:lpstr>
      <vt:lpstr>Short-Range Correlation Results from Inclusive Electron Scattering</vt:lpstr>
      <vt:lpstr> Important Acknowledgement:</vt:lpstr>
      <vt:lpstr>(e,e’p) Electron Scattering Kinematics </vt:lpstr>
      <vt:lpstr>(e,e’  ) Electron Scattering Kinematics </vt:lpstr>
      <vt:lpstr>A(e,e’) at Fixed Q2 vs. ω</vt:lpstr>
      <vt:lpstr>Real Electron Scattering Data</vt:lpstr>
      <vt:lpstr>Nuclear Charge Distributions</vt:lpstr>
      <vt:lpstr>Realistic Momentum Distribution</vt:lpstr>
      <vt:lpstr>  Momentum Distributions </vt:lpstr>
      <vt:lpstr>A Toy Model Momentum Distribution</vt:lpstr>
      <vt:lpstr>   Modern AV18 and Urbana-X Results</vt:lpstr>
      <vt:lpstr>Example of Nuclear Scaling Plateaus</vt:lpstr>
      <vt:lpstr>6 GeV Jlab Results From Hall-C</vt:lpstr>
      <vt:lpstr>Measurement of 40Ca and 48Ca</vt:lpstr>
      <vt:lpstr>Hall A Tritium Gas Target System </vt:lpstr>
      <vt:lpstr>Plateaus in A/D ratios</vt:lpstr>
      <vt:lpstr>Extract np/pp SRC Fraction From 3H/3He Ratio</vt:lpstr>
      <vt:lpstr>Three Nucleon Correlations (not yet)</vt:lpstr>
      <vt:lpstr>PowerPoint Presentation</vt:lpstr>
      <vt:lpstr>The EMC Effect</vt:lpstr>
      <vt:lpstr>New Jefferson Lab EMC Effect Data </vt:lpstr>
      <vt:lpstr>New Jefferson Lab EMC Effect Data </vt:lpstr>
      <vt:lpstr> Holistic View of the EMC &amp; SRC Data</vt:lpstr>
      <vt:lpstr> But “Nuclear” xB &gt; 1 Results Having Nothing To Do With “Deep Inelastic” xB &lt; 1 EMC Effect Results;  that would be like comparing ducks and beavers!! </vt:lpstr>
      <vt:lpstr>“When the explore returned from Australia, the good people of England, having seen all the animals in the world, demanded to know if it was a duck or a beaver.  They were asking the wrong question!”  – Rolf G. Winter, Introduction to Quantum Physics </vt:lpstr>
      <vt:lpstr>SRC and EMC Correlation</vt:lpstr>
      <vt:lpstr>EMC Slopes &amp; SRC Plateaus</vt:lpstr>
      <vt:lpstr>PowerPoint Presentation</vt:lpstr>
      <vt:lpstr>More Data Being Taken Right Now!    EMC, E12-10-008 and x&gt;1, E12-06-105)</vt:lpstr>
      <vt:lpstr>Summary</vt:lpstr>
      <vt:lpstr>So the good experimentalists and theorists finally agreed it wasn’t just protons and a neutrons.  It was a nucleus!  </vt:lpstr>
      <vt:lpstr>PowerPoint Presentation</vt:lpstr>
    </vt:vector>
  </TitlesOfParts>
  <Company>Jefferson 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Douglas Higinbotham</dc:creator>
  <cp:lastModifiedBy>Douglas Higinbotham</cp:lastModifiedBy>
  <cp:revision>348</cp:revision>
  <cp:lastPrinted>2012-07-10T16:29:02Z</cp:lastPrinted>
  <dcterms:created xsi:type="dcterms:W3CDTF">2012-07-09T15:05:04Z</dcterms:created>
  <dcterms:modified xsi:type="dcterms:W3CDTF">2023-01-31T16:34:12Z</dcterms:modified>
</cp:coreProperties>
</file>

<file path=docProps/thumbnail.jpeg>
</file>